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3"/>
  </p:notesMasterIdLst>
  <p:sldIdLst>
    <p:sldId id="256" r:id="rId2"/>
    <p:sldId id="258" r:id="rId3"/>
    <p:sldId id="260" r:id="rId4"/>
    <p:sldId id="278" r:id="rId5"/>
    <p:sldId id="264" r:id="rId6"/>
    <p:sldId id="286" r:id="rId7"/>
    <p:sldId id="284" r:id="rId8"/>
    <p:sldId id="285" r:id="rId9"/>
    <p:sldId id="287" r:id="rId10"/>
    <p:sldId id="289" r:id="rId11"/>
    <p:sldId id="291" r:id="rId12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51" autoAdjust="0"/>
    <p:restoredTop sz="94660"/>
  </p:normalViewPr>
  <p:slideViewPr>
    <p:cSldViewPr>
      <p:cViewPr varScale="1">
        <p:scale>
          <a:sx n="90" d="100"/>
          <a:sy n="90" d="100"/>
        </p:scale>
        <p:origin x="-88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</a:defRPr>
            </a:lvl1pPr>
          </a:lstStyle>
          <a:p>
            <a:pPr>
              <a:defRPr/>
            </a:pPr>
            <a:fld id="{791596F1-BD7F-4376-8A30-4168819B2C0A}" type="datetimeFigureOut">
              <a:rPr lang="fr-FR"/>
              <a:pPr>
                <a:defRPr/>
              </a:pPr>
              <a:t>28/10/2010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</a:defRPr>
            </a:lvl1pPr>
          </a:lstStyle>
          <a:p>
            <a:pPr>
              <a:defRPr/>
            </a:pPr>
            <a:fld id="{404D26E1-B123-4FF6-B3E3-F262E78F19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0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9468001-FAE9-445C-A5A8-8B3F71B73F78}" type="datetimeFigureOut">
              <a:rPr lang="en-US"/>
              <a:pPr>
                <a:defRPr/>
              </a:pPr>
              <a:t>10/28/2010</a:t>
            </a:fld>
            <a:endParaRPr lang="en-US"/>
          </a:p>
        </p:txBody>
      </p:sp>
      <p:sp>
        <p:nvSpPr>
          <p:cNvPr id="11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AFF87A0-C61F-4147-882B-E76A663497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BEEEB1-1D70-4E7C-9A7A-7E4D5E157E9C}" type="datetimeFigureOut">
              <a:rPr lang="en-US"/>
              <a:pPr>
                <a:defRPr/>
              </a:pPr>
              <a:t>10/28/2010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007AB5-92D2-4B80-B8D2-CEE94AAD66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153B5F-CC96-4DFD-8D99-B5D79C9EF6B2}" type="datetimeFigureOut">
              <a:rPr lang="en-US"/>
              <a:pPr>
                <a:defRPr/>
              </a:pPr>
              <a:t>10/28/2010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A876F5-8DCE-486D-96D9-9491E8B7FA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17769F-27F6-4192-BC18-BD07D4C6DB7C}" type="datetimeFigureOut">
              <a:rPr lang="en-US"/>
              <a:pPr>
                <a:defRPr/>
              </a:pPr>
              <a:t>10/28/2010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0AE456-97B8-40E7-A0DD-8157BA251B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4829175" y="1073150"/>
            <a:ext cx="4321175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374650" y="0"/>
            <a:ext cx="5513388" cy="661511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 rot="5236414">
            <a:off x="4461669" y="1483519"/>
            <a:ext cx="4114800" cy="11890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366713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366713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63538" y="401638"/>
            <a:ext cx="8504237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Rectangle 19"/>
          <p:cNvSpPr/>
          <p:nvPr/>
        </p:nvSpPr>
        <p:spPr>
          <a:xfrm flipH="1">
            <a:off x="371475" y="681038"/>
            <a:ext cx="2698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411163" y="681038"/>
            <a:ext cx="2698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447675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Rectangle 22"/>
          <p:cNvSpPr/>
          <p:nvPr/>
        </p:nvSpPr>
        <p:spPr>
          <a:xfrm flipH="1">
            <a:off x="476250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500063" y="681038"/>
            <a:ext cx="36512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bIns="0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6205854-B119-4113-806C-2BD638848511}" type="datetimeFigureOut">
              <a:rPr lang="en-US"/>
              <a:pPr>
                <a:defRPr/>
              </a:pPr>
              <a:t>10/28/2010</a:t>
            </a:fld>
            <a:endParaRPr lang="en-US"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6F15A7D-59E0-49A0-88AD-C5FAD8DFAD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4BA92F7-9990-41CE-B498-05787836BC65}" type="datetimeFigureOut">
              <a:rPr lang="en-US"/>
              <a:pPr>
                <a:defRPr/>
              </a:pPr>
              <a:t>10/28/2010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3A6C337-7A49-452E-AE04-FEB1DE7C62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01638"/>
            <a:ext cx="8867775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313" y="681038"/>
            <a:ext cx="460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7625" y="681038"/>
            <a:ext cx="26988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8575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flipH="1">
            <a:off x="149225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flipH="1">
            <a:off x="188913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 flipH="1">
            <a:off x="227013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 flipH="1">
            <a:off x="255588" y="681038"/>
            <a:ext cx="79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79400" y="681038"/>
            <a:ext cx="36513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/>
          <a:lstStyle>
            <a:lvl1pPr>
              <a:defRPr sz="400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0985EA5-FB79-4D06-A210-F49669C9A791}" type="datetimeFigureOut">
              <a:rPr lang="en-US"/>
              <a:pPr>
                <a:defRPr/>
              </a:pPr>
              <a:t>10/28/2010</a:t>
            </a:fld>
            <a:endParaRPr lang="en-US"/>
          </a:p>
        </p:txBody>
      </p:sp>
      <p:sp>
        <p:nvSpPr>
          <p:cNvPr id="1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15E9A79-FACA-40FA-971A-ED51E1CA00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866B4D-EA13-4FFD-B841-1A7BF32B8727}" type="datetimeFigureOut">
              <a:rPr lang="en-US"/>
              <a:pPr>
                <a:defRPr/>
              </a:pPr>
              <a:t>10/28/2010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30AFC7-E070-41C9-8711-8301D5A45D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34DD3C8-D44A-4A00-A559-6FBDF5A18753}" type="datetimeFigureOut">
              <a:rPr lang="en-US"/>
              <a:pPr>
                <a:defRPr/>
              </a:pPr>
              <a:t>10/28/2010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F4FE447-894E-4245-A5AA-5A312BBC1F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33D6EC-E96D-466D-9201-FDC71A5C4E1B}" type="datetimeFigureOut">
              <a:rPr lang="en-US"/>
              <a:pPr>
                <a:defRPr/>
              </a:pPr>
              <a:t>10/28/2010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6F103C-F8B7-4CF9-BD4D-B4CC2E6118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68300" y="0"/>
            <a:ext cx="8777288" cy="187801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363538" y="1884363"/>
            <a:ext cx="878205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18"/>
          <p:cNvGrpSpPr>
            <a:grpSpLocks/>
          </p:cNvGrpSpPr>
          <p:nvPr/>
        </p:nvGrpSpPr>
        <p:grpSpPr bwMode="auto">
          <a:xfrm rot="5400000">
            <a:off x="8515351" y="1219200"/>
            <a:ext cx="131762" cy="128587"/>
            <a:chOff x="6668087" y="1297746"/>
            <a:chExt cx="161840" cy="156602"/>
          </a:xfrm>
        </p:grpSpPr>
        <p:cxnSp>
          <p:nvCxnSpPr>
            <p:cNvPr id="8" name="Straight Connector 7"/>
            <p:cNvCxnSpPr/>
            <p:nvPr/>
          </p:nvCxnSpPr>
          <p:spPr>
            <a:xfrm rot="16200000">
              <a:off x="6663593" y="1300308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 flipH="1">
              <a:off x="6744513" y="1299332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4"/>
          <p:cNvGrpSpPr>
            <a:grpSpLocks/>
          </p:cNvGrpSpPr>
          <p:nvPr/>
        </p:nvGrpSpPr>
        <p:grpSpPr bwMode="auto">
          <a:xfrm rot="5400000">
            <a:off x="8667751" y="1371600"/>
            <a:ext cx="131762" cy="128587"/>
            <a:chOff x="6668087" y="1297746"/>
            <a:chExt cx="161840" cy="156602"/>
          </a:xfrm>
        </p:grpSpPr>
        <p:cxnSp>
          <p:nvCxnSpPr>
            <p:cNvPr id="12" name="Straight Connector 11"/>
            <p:cNvCxnSpPr/>
            <p:nvPr/>
          </p:nvCxnSpPr>
          <p:spPr>
            <a:xfrm rot="16200000">
              <a:off x="6663593" y="1300308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>
              <a:off x="6744513" y="1299332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28"/>
          <p:cNvGrpSpPr>
            <a:grpSpLocks/>
          </p:cNvGrpSpPr>
          <p:nvPr/>
        </p:nvGrpSpPr>
        <p:grpSpPr bwMode="auto">
          <a:xfrm rot="5400000">
            <a:off x="8320087" y="1474788"/>
            <a:ext cx="131763" cy="128588"/>
            <a:chOff x="6668087" y="1297746"/>
            <a:chExt cx="161840" cy="156602"/>
          </a:xfrm>
        </p:grpSpPr>
        <p:cxnSp>
          <p:nvCxnSpPr>
            <p:cNvPr id="16" name="Straight Connector 15"/>
            <p:cNvCxnSpPr/>
            <p:nvPr/>
          </p:nvCxnSpPr>
          <p:spPr>
            <a:xfrm rot="16200000">
              <a:off x="6663592" y="1300307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 flipH="1">
              <a:off x="6744512" y="1299332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563"/>
            <a:ext cx="2133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AF4CB93-635A-4731-963C-8AB0DFC6F07F}" type="datetimeFigureOut">
              <a:rPr lang="en-US"/>
              <a:pPr>
                <a:defRPr/>
              </a:pPr>
              <a:t>10/28/2010</a:t>
            </a:fld>
            <a:endParaRPr lang="en-US"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563"/>
            <a:ext cx="5562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563"/>
            <a:ext cx="4572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BCF753E-EE7F-4549-AF47-85DE46D73F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763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1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914400" y="178435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 smtClean="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06292BC8-EB00-4E75-843A-942D6D27E98A}" type="datetimeFigureOut">
              <a:rPr lang="en-US"/>
              <a:pPr>
                <a:defRPr/>
              </a:pPr>
              <a:t>10/28/2010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28C438B6-649B-49C4-9E57-63C06995DE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7" r:id="rId1"/>
    <p:sldLayoutId id="2147483706" r:id="rId2"/>
    <p:sldLayoutId id="2147483708" r:id="rId3"/>
    <p:sldLayoutId id="2147483709" r:id="rId4"/>
    <p:sldLayoutId id="2147483710" r:id="rId5"/>
    <p:sldLayoutId id="2147483705" r:id="rId6"/>
    <p:sldLayoutId id="2147483711" r:id="rId7"/>
    <p:sldLayoutId id="2147483704" r:id="rId8"/>
    <p:sldLayoutId id="2147483712" r:id="rId9"/>
    <p:sldLayoutId id="2147483703" r:id="rId10"/>
    <p:sldLayoutId id="214748370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000" kern="1200" spc="-100">
          <a:solidFill>
            <a:srgbClr val="C1EEFF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9pPr>
      <a:extLst/>
    </p:titleStyle>
    <p:bodyStyle>
      <a:lvl1pPr marL="411163" indent="-342900" algn="l" rtl="0" fontAlgn="base">
        <a:spcBef>
          <a:spcPts val="7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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475" indent="-228600" algn="l" rtl="0" fontAlgn="base">
        <a:spcBef>
          <a:spcPct val="20000"/>
        </a:spcBef>
        <a:spcAft>
          <a:spcPct val="0"/>
        </a:spcAft>
        <a:buClr>
          <a:srgbClr val="FEB80A"/>
        </a:buClr>
        <a:buFont typeface="Wingdings 3" pitchFamily="18" charset="2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138" indent="-209550" algn="l" rtl="0" fontAlgn="base">
        <a:spcBef>
          <a:spcPct val="20000"/>
        </a:spcBef>
        <a:spcAft>
          <a:spcPct val="0"/>
        </a:spcAft>
        <a:buClr>
          <a:srgbClr val="FEB80A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2.png"/><Relationship Id="rId10" Type="http://schemas.openxmlformats.org/officeDocument/2006/relationships/image" Target="../media/image18.jpeg"/><Relationship Id="rId4" Type="http://schemas.openxmlformats.org/officeDocument/2006/relationships/image" Target="../media/image11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438400"/>
            <a:ext cx="7772400" cy="1975104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4800" dirty="0" err="1" smtClean="0">
                <a:solidFill>
                  <a:schemeClr val="tx2">
                    <a:satMod val="20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34000" endA="740" endPos="53000" dir="5400000" sy="-100000" algn="bl" rotWithShape="0"/>
                </a:effectLst>
              </a:rPr>
              <a:t>OpenSense</a:t>
            </a:r>
            <a:r>
              <a:rPr lang="en-US" sz="4800" dirty="0" smtClean="0">
                <a:solidFill>
                  <a:schemeClr val="tx2">
                    <a:satMod val="200000"/>
                  </a:schemeClr>
                </a:solidFill>
              </a:rPr>
              <a:t/>
            </a:r>
            <a:br>
              <a:rPr lang="en-US" sz="4800" dirty="0" smtClean="0">
                <a:solidFill>
                  <a:schemeClr val="tx2">
                    <a:satMod val="200000"/>
                  </a:schemeClr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Open Community Driven sensing</a:t>
            </a:r>
            <a:b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 the Environment</a:t>
            </a:r>
            <a:endParaRPr lang="en-US" sz="20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195" name="Subtitle 2"/>
          <p:cNvSpPr>
            <a:spLocks noGrp="1"/>
          </p:cNvSpPr>
          <p:nvPr>
            <p:ph type="subTitle" idx="1"/>
          </p:nvPr>
        </p:nvSpPr>
        <p:spPr>
          <a:xfrm>
            <a:off x="990600" y="3886200"/>
            <a:ext cx="7772400" cy="1508125"/>
          </a:xfrm>
        </p:spPr>
        <p:txBody>
          <a:bodyPr/>
          <a:lstStyle/>
          <a:p>
            <a:pPr>
              <a:spcBef>
                <a:spcPct val="0"/>
              </a:spcBef>
            </a:pPr>
            <a:endParaRPr lang="en-US" sz="1600" dirty="0" smtClean="0"/>
          </a:p>
          <a:p>
            <a:pPr>
              <a:spcBef>
                <a:spcPct val="0"/>
              </a:spcBef>
            </a:pPr>
            <a:r>
              <a:rPr lang="en-US" sz="16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Karl </a:t>
            </a:r>
            <a:r>
              <a:rPr lang="en-US" sz="1600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Aberer</a:t>
            </a:r>
            <a:r>
              <a:rPr lang="en-US" sz="1600" dirty="0" smtClean="0"/>
              <a:t>, </a:t>
            </a:r>
            <a:r>
              <a:rPr lang="en-US" sz="1600" b="1" u="sng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Saket</a:t>
            </a:r>
            <a:r>
              <a:rPr lang="en-US" sz="1600" b="1" u="sng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1600" b="1" u="sng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Sathe</a:t>
            </a:r>
            <a:r>
              <a:rPr lang="en-US" sz="1600" dirty="0" smtClean="0"/>
              <a:t>, </a:t>
            </a:r>
            <a:r>
              <a:rPr lang="en-US" sz="1600" dirty="0" err="1" smtClean="0">
                <a:solidFill>
                  <a:schemeClr val="accent1">
                    <a:lumMod val="75000"/>
                  </a:schemeClr>
                </a:solidFill>
              </a:rPr>
              <a:t>Dipanjan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accent1">
                    <a:lumMod val="75000"/>
                  </a:schemeClr>
                </a:solidFill>
              </a:rPr>
              <a:t>Charkaborty</a:t>
            </a:r>
            <a:r>
              <a:rPr lang="en-US" sz="1600" dirty="0" smtClean="0"/>
              <a:t>, </a:t>
            </a:r>
          </a:p>
          <a:p>
            <a:pPr>
              <a:spcBef>
                <a:spcPct val="0"/>
              </a:spcBef>
            </a:pPr>
            <a:r>
              <a:rPr lang="en-US" sz="1600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Alcherio</a:t>
            </a:r>
            <a:r>
              <a:rPr lang="en-US" sz="16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Martinoli</a:t>
            </a:r>
            <a:r>
              <a:rPr lang="en-US" sz="1600" dirty="0" smtClean="0"/>
              <a:t>, </a:t>
            </a:r>
            <a:r>
              <a:rPr lang="en-US" sz="16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Guillermo </a:t>
            </a:r>
            <a:r>
              <a:rPr lang="en-US" sz="1600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Barrenetxea</a:t>
            </a:r>
            <a:r>
              <a:rPr lang="en-US" sz="1600" dirty="0" smtClean="0"/>
              <a:t>, </a:t>
            </a:r>
          </a:p>
          <a:p>
            <a:pPr>
              <a:spcBef>
                <a:spcPct val="0"/>
              </a:spcBef>
            </a:pPr>
            <a:r>
              <a:rPr lang="en-US" sz="1600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Boi</a:t>
            </a:r>
            <a:r>
              <a:rPr lang="en-US" sz="16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Faltings</a:t>
            </a:r>
            <a:r>
              <a:rPr lang="en-US" sz="1600" dirty="0" smtClean="0"/>
              <a:t>,  </a:t>
            </a:r>
            <a:r>
              <a:rPr lang="en-US" sz="1600" dirty="0" err="1" smtClean="0">
                <a:solidFill>
                  <a:schemeClr val="accent3">
                    <a:lumMod val="75000"/>
                  </a:schemeClr>
                </a:solidFill>
              </a:rPr>
              <a:t>Lothar</a:t>
            </a:r>
            <a:r>
              <a:rPr lang="en-US" sz="1600" dirty="0" smtClean="0">
                <a:solidFill>
                  <a:schemeClr val="accent3">
                    <a:lumMod val="75000"/>
                  </a:schemeClr>
                </a:solidFill>
              </a:rPr>
              <a:t> Thiele</a:t>
            </a:r>
            <a:r>
              <a:rPr lang="en-US" sz="1600" dirty="0" smtClean="0"/>
              <a:t> </a:t>
            </a:r>
          </a:p>
          <a:p>
            <a:pPr>
              <a:spcBef>
                <a:spcPct val="0"/>
              </a:spcBef>
            </a:pPr>
            <a:endParaRPr lang="en-US" sz="1600" dirty="0" smtClean="0"/>
          </a:p>
          <a:p>
            <a:pPr>
              <a:spcBef>
                <a:spcPct val="0"/>
              </a:spcBef>
            </a:pPr>
            <a:r>
              <a:rPr lang="en-US" sz="16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EPFL</a:t>
            </a:r>
            <a:r>
              <a:rPr lang="en-US" sz="1600" dirty="0" smtClean="0"/>
              <a:t>, 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IBM Research India</a:t>
            </a:r>
            <a:r>
              <a:rPr lang="en-US" sz="1600" dirty="0" smtClean="0"/>
              <a:t>, </a:t>
            </a:r>
            <a:r>
              <a:rPr lang="en-US" sz="1600" dirty="0" smtClean="0">
                <a:solidFill>
                  <a:schemeClr val="accent3">
                    <a:lumMod val="75000"/>
                  </a:schemeClr>
                </a:solidFill>
              </a:rPr>
              <a:t>ETHZ</a:t>
            </a:r>
          </a:p>
        </p:txBody>
      </p:sp>
      <p:pic>
        <p:nvPicPr>
          <p:cNvPr id="8196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00800" y="4491038"/>
            <a:ext cx="2743200" cy="236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0800" y="762000"/>
            <a:ext cx="2743200" cy="218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00800" y="2681288"/>
            <a:ext cx="2743200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12" descr="EPFL-log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6259513"/>
            <a:ext cx="1143000" cy="59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10" descr="NTCH-logo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12684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1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143000" y="6248400"/>
            <a:ext cx="2235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7772400" cy="91440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Management of the Cycle</a:t>
            </a:r>
          </a:p>
        </p:txBody>
      </p:sp>
      <p:sp>
        <p:nvSpPr>
          <p:cNvPr id="4710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100" smtClean="0"/>
              <a:t>Phases</a:t>
            </a:r>
          </a:p>
          <a:p>
            <a:pPr lvl="1">
              <a:lnSpc>
                <a:spcPct val="90000"/>
              </a:lnSpc>
            </a:pPr>
            <a:r>
              <a:rPr lang="en-US" sz="2000" i="1" smtClean="0"/>
              <a:t>Sense</a:t>
            </a:r>
            <a:r>
              <a:rPr lang="en-US" sz="2000" smtClean="0"/>
              <a:t>: sensing environmental pollution parameters</a:t>
            </a:r>
          </a:p>
          <a:p>
            <a:pPr lvl="1">
              <a:lnSpc>
                <a:spcPct val="90000"/>
              </a:lnSpc>
            </a:pPr>
            <a:r>
              <a:rPr lang="en-US" sz="2000" i="1" smtClean="0"/>
              <a:t>Transmit</a:t>
            </a:r>
            <a:r>
              <a:rPr lang="en-US" sz="2000" smtClean="0"/>
              <a:t>: Exchanging data with base stations (communication costs)</a:t>
            </a:r>
          </a:p>
          <a:p>
            <a:pPr lvl="1">
              <a:lnSpc>
                <a:spcPct val="90000"/>
              </a:lnSpc>
            </a:pPr>
            <a:r>
              <a:rPr lang="en-US" sz="2000" i="1" smtClean="0"/>
              <a:t>Store</a:t>
            </a:r>
            <a:r>
              <a:rPr lang="en-US" sz="2000" smtClean="0"/>
              <a:t>: Efficient storage</a:t>
            </a:r>
          </a:p>
          <a:p>
            <a:pPr lvl="1">
              <a:lnSpc>
                <a:spcPct val="90000"/>
              </a:lnSpc>
            </a:pPr>
            <a:r>
              <a:rPr lang="en-US" sz="2000" i="1" smtClean="0"/>
              <a:t>Query</a:t>
            </a:r>
            <a:r>
              <a:rPr lang="en-US" sz="2000" smtClean="0"/>
              <a:t>: querying data based on application demands</a:t>
            </a:r>
          </a:p>
          <a:p>
            <a:pPr lvl="1">
              <a:lnSpc>
                <a:spcPct val="90000"/>
              </a:lnSpc>
            </a:pPr>
            <a:r>
              <a:rPr lang="en-US" sz="2000" i="1" smtClean="0"/>
              <a:t>Archive</a:t>
            </a:r>
            <a:r>
              <a:rPr lang="en-US" sz="2000" smtClean="0"/>
              <a:t>: archiving old/unused data</a:t>
            </a:r>
          </a:p>
          <a:p>
            <a:pPr>
              <a:lnSpc>
                <a:spcPct val="90000"/>
              </a:lnSpc>
            </a:pPr>
            <a:r>
              <a:rPr lang="en-US" sz="2100" smtClean="0"/>
              <a:t>Common entity connecting these layers is data, which moves from sensors to applications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Important resources are utilized at every phase</a:t>
            </a:r>
          </a:p>
          <a:p>
            <a:pPr>
              <a:lnSpc>
                <a:spcPct val="90000"/>
              </a:lnSpc>
            </a:pPr>
            <a:r>
              <a:rPr lang="en-US" sz="2100" smtClean="0"/>
              <a:t>Opensense would quantify and track the importance of data at every phase, measuring utility as a function of local factors and dependencies from next layers</a:t>
            </a:r>
          </a:p>
        </p:txBody>
      </p:sp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10375" y="609600"/>
            <a:ext cx="2181225" cy="159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On going work</a:t>
            </a:r>
          </a:p>
        </p:txBody>
      </p:sp>
      <p:sp>
        <p:nvSpPr>
          <p:cNvPr id="4915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Deployments</a:t>
            </a:r>
          </a:p>
          <a:p>
            <a:r>
              <a:rPr lang="en-US" dirty="0" smtClean="0"/>
              <a:t>Model development</a:t>
            </a:r>
          </a:p>
          <a:p>
            <a:r>
              <a:rPr lang="en-US" dirty="0" smtClean="0"/>
              <a:t>Data Management strategies</a:t>
            </a:r>
          </a:p>
          <a:p>
            <a:r>
              <a:rPr lang="en-US" dirty="0" smtClean="0"/>
              <a:t>Decentralized decision making and control</a:t>
            </a:r>
          </a:p>
        </p:txBody>
      </p:sp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3733800" y="5486400"/>
            <a:ext cx="1658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/>
              <a:t>Thank You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71600" y="4419600"/>
            <a:ext cx="632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rgbClr val="FFFF00"/>
                </a:solidFill>
              </a:rPr>
              <a:t>OpenSense</a:t>
            </a:r>
            <a:r>
              <a:rPr lang="en-US" sz="2000" dirty="0" smtClean="0">
                <a:solidFill>
                  <a:srgbClr val="FFFF00"/>
                </a:solidFill>
              </a:rPr>
              <a:t> URL </a:t>
            </a:r>
          </a:p>
          <a:p>
            <a:pPr algn="ctr"/>
            <a:r>
              <a:rPr lang="en-US" sz="2000" dirty="0" smtClean="0">
                <a:solidFill>
                  <a:srgbClr val="FFFF00"/>
                </a:solidFill>
              </a:rPr>
              <a:t>http</a:t>
            </a:r>
            <a:r>
              <a:rPr lang="en-US" sz="2000" dirty="0" smtClean="0">
                <a:solidFill>
                  <a:srgbClr val="FFFF00"/>
                </a:solidFill>
              </a:rPr>
              <a:t>://www.nano-tera.ch/projects/401.php</a:t>
            </a:r>
            <a:endParaRPr lang="en-US" sz="2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8229600" cy="9144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 smtClean="0">
                <a:solidFill>
                  <a:schemeClr val="tx2">
                    <a:satMod val="200000"/>
                  </a:schemeClr>
                </a:solidFill>
              </a:rPr>
              <a:t>OpenSense</a:t>
            </a:r>
            <a:r>
              <a:rPr lang="en-US" dirty="0" smtClean="0">
                <a:solidFill>
                  <a:schemeClr val="tx2">
                    <a:satMod val="200000"/>
                  </a:schemeClr>
                </a:solidFill>
              </a:rPr>
              <a:t> Vision</a:t>
            </a:r>
            <a:endParaRPr lang="en-US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5138" y="2209800"/>
            <a:ext cx="4038600" cy="3857625"/>
          </a:xfrm>
        </p:spPr>
        <p:txBody>
          <a:bodyPr>
            <a:normAutofit fontScale="77500" lnSpcReduction="20000"/>
          </a:bodyPr>
          <a:lstStyle/>
          <a:p>
            <a:pPr marL="411480" fontAlgn="auto">
              <a:lnSpc>
                <a:spcPct val="120000"/>
              </a:lnSpc>
              <a:spcAft>
                <a:spcPts val="0"/>
              </a:spcAft>
              <a:buFont typeface="Wingdings"/>
              <a:buChar char=""/>
              <a:defRPr/>
            </a:pPr>
            <a:r>
              <a:rPr lang="en-US" dirty="0" smtClean="0"/>
              <a:t>Important problem: </a:t>
            </a:r>
            <a:br>
              <a:rPr lang="en-US" dirty="0" smtClean="0"/>
            </a:br>
            <a:r>
              <a:rPr lang="en-US" b="1" dirty="0" smtClean="0">
                <a:solidFill>
                  <a:schemeClr val="tx2"/>
                </a:solidFill>
              </a:rPr>
              <a:t>air pollution</a:t>
            </a:r>
          </a:p>
          <a:p>
            <a:pPr marL="740664" lvl="1" fontAlgn="auto">
              <a:lnSpc>
                <a:spcPct val="120000"/>
              </a:lnSpc>
              <a:spcAft>
                <a:spcPts val="0"/>
              </a:spcAft>
              <a:buFont typeface="Wingdings"/>
              <a:buChar char=""/>
              <a:defRPr/>
            </a:pPr>
            <a:r>
              <a:rPr lang="en-US" dirty="0" smtClean="0"/>
              <a:t>Affects </a:t>
            </a:r>
            <a:r>
              <a:rPr lang="en-US" b="1" dirty="0" smtClean="0">
                <a:solidFill>
                  <a:schemeClr val="tx2"/>
                </a:solidFill>
              </a:rPr>
              <a:t>quality of life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smtClean="0"/>
              <a:t>and </a:t>
            </a:r>
            <a:r>
              <a:rPr lang="en-US" b="1" dirty="0" smtClean="0">
                <a:solidFill>
                  <a:schemeClr val="tx2"/>
                </a:solidFill>
              </a:rPr>
              <a:t>health</a:t>
            </a:r>
            <a:r>
              <a:rPr lang="en-US" dirty="0" smtClean="0"/>
              <a:t> </a:t>
            </a:r>
          </a:p>
          <a:p>
            <a:pPr marL="740664" lvl="1" fontAlgn="auto">
              <a:lnSpc>
                <a:spcPct val="120000"/>
              </a:lnSpc>
              <a:spcAft>
                <a:spcPts val="0"/>
              </a:spcAft>
              <a:buFont typeface="Wingdings"/>
              <a:buChar char=""/>
              <a:defRPr/>
            </a:pPr>
            <a:r>
              <a:rPr lang="en-US" b="1" dirty="0" smtClean="0">
                <a:solidFill>
                  <a:schemeClr val="tx2"/>
                </a:solidFill>
              </a:rPr>
              <a:t>Urban population</a:t>
            </a:r>
            <a:r>
              <a:rPr lang="en-US" dirty="0" smtClean="0"/>
              <a:t> increasing</a:t>
            </a:r>
          </a:p>
          <a:p>
            <a:pPr marL="740664" lvl="1" fontAlgn="auto">
              <a:lnSpc>
                <a:spcPct val="120000"/>
              </a:lnSpc>
              <a:spcAft>
                <a:spcPts val="0"/>
              </a:spcAft>
              <a:buFont typeface="Wingdings"/>
              <a:buChar char=""/>
              <a:defRPr/>
            </a:pPr>
            <a:r>
              <a:rPr lang="en-US" dirty="0" smtClean="0"/>
              <a:t>Air pollution is highly </a:t>
            </a:r>
            <a:br>
              <a:rPr lang="en-US" dirty="0" smtClean="0"/>
            </a:br>
            <a:r>
              <a:rPr lang="en-US" b="1" dirty="0" smtClean="0">
                <a:solidFill>
                  <a:schemeClr val="tx2"/>
                </a:solidFill>
              </a:rPr>
              <a:t>location-dependent</a:t>
            </a:r>
            <a:endParaRPr lang="en-US" dirty="0" smtClean="0"/>
          </a:p>
          <a:p>
            <a:pPr marL="996696" lvl="2" fontAlgn="auto">
              <a:lnSpc>
                <a:spcPct val="120000"/>
              </a:lnSpc>
              <a:spcAft>
                <a:spcPts val="0"/>
              </a:spcAft>
              <a:buFont typeface="Wingdings 2"/>
              <a:buChar char=""/>
              <a:defRPr/>
            </a:pPr>
            <a:r>
              <a:rPr lang="en-US" dirty="0" smtClean="0"/>
              <a:t>traffic chokepoints </a:t>
            </a:r>
          </a:p>
          <a:p>
            <a:pPr marL="996696" lvl="2" fontAlgn="auto">
              <a:lnSpc>
                <a:spcPct val="120000"/>
              </a:lnSpc>
              <a:spcAft>
                <a:spcPts val="0"/>
              </a:spcAft>
              <a:buFont typeface="Wingdings 2"/>
              <a:buChar char=""/>
              <a:defRPr/>
            </a:pPr>
            <a:r>
              <a:rPr lang="en-US" dirty="0" smtClean="0"/>
              <a:t>industrial installations</a:t>
            </a:r>
          </a:p>
          <a:p>
            <a:pPr marL="411480" fontAlgn="auto">
              <a:lnSpc>
                <a:spcPct val="120000"/>
              </a:lnSpc>
              <a:spcAft>
                <a:spcPts val="0"/>
              </a:spcAft>
              <a:buFont typeface="Wingdings"/>
              <a:buChar char=""/>
              <a:defRPr/>
            </a:pPr>
            <a:r>
              <a:rPr lang="en-US" b="1" dirty="0" smtClean="0">
                <a:solidFill>
                  <a:schemeClr val="tx2"/>
                </a:solidFill>
              </a:rPr>
              <a:t>Few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chemeClr val="tx2"/>
                </a:solidFill>
              </a:rPr>
              <a:t>monitoring stations </a:t>
            </a:r>
            <a:r>
              <a:rPr lang="en-US" dirty="0" smtClean="0"/>
              <a:t>measure pollutants</a:t>
            </a:r>
          </a:p>
          <a:p>
            <a:pPr marL="411480" fontAlgn="auto">
              <a:lnSpc>
                <a:spcPct val="120000"/>
              </a:lnSpc>
              <a:spcAft>
                <a:spcPts val="0"/>
              </a:spcAft>
              <a:buFont typeface="Wingdings"/>
              <a:buChar char=""/>
              <a:defRPr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6138" y="2209800"/>
            <a:ext cx="4038600" cy="3857625"/>
          </a:xfrm>
        </p:spPr>
        <p:txBody>
          <a:bodyPr>
            <a:normAutofit fontScale="77500" lnSpcReduction="20000"/>
          </a:bodyPr>
          <a:lstStyle/>
          <a:p>
            <a:pPr marL="411480" fontAlgn="auto">
              <a:lnSpc>
                <a:spcPct val="120000"/>
              </a:lnSpc>
              <a:spcAft>
                <a:spcPts val="0"/>
              </a:spcAft>
              <a:buFont typeface="Wingdings"/>
              <a:buChar char=""/>
              <a:defRPr/>
            </a:pPr>
            <a:r>
              <a:rPr lang="en-US" dirty="0" smtClean="0"/>
              <a:t>Important technical opportunities  and challenges</a:t>
            </a:r>
          </a:p>
          <a:p>
            <a:pPr marL="740664" lvl="1" fontAlgn="auto">
              <a:lnSpc>
                <a:spcPct val="120000"/>
              </a:lnSpc>
              <a:spcAft>
                <a:spcPts val="0"/>
              </a:spcAft>
              <a:buFont typeface="Wingdings"/>
              <a:buChar char=""/>
              <a:defRPr/>
            </a:pPr>
            <a:r>
              <a:rPr lang="en-US" dirty="0" smtClean="0"/>
              <a:t>Massive measurements that exploit</a:t>
            </a:r>
          </a:p>
          <a:p>
            <a:pPr marL="996696" lvl="2" fontAlgn="auto">
              <a:lnSpc>
                <a:spcPct val="120000"/>
              </a:lnSpc>
              <a:spcAft>
                <a:spcPts val="0"/>
              </a:spcAft>
              <a:buFont typeface="Wingdings 2"/>
              <a:buChar char=""/>
              <a:defRPr/>
            </a:pPr>
            <a:r>
              <a:rPr lang="en-US" dirty="0" smtClean="0"/>
              <a:t>Wireless sensor networks</a:t>
            </a:r>
          </a:p>
          <a:p>
            <a:pPr marL="996696" lvl="2" fontAlgn="auto">
              <a:lnSpc>
                <a:spcPct val="120000"/>
              </a:lnSpc>
              <a:spcAft>
                <a:spcPts val="0"/>
              </a:spcAft>
              <a:buFont typeface="Wingdings 2"/>
              <a:buChar char=""/>
              <a:defRPr/>
            </a:pPr>
            <a:r>
              <a:rPr lang="en-US" dirty="0" smtClean="0"/>
              <a:t>Mobile stations</a:t>
            </a:r>
          </a:p>
          <a:p>
            <a:pPr marL="996696" lvl="2" fontAlgn="auto">
              <a:lnSpc>
                <a:spcPct val="120000"/>
              </a:lnSpc>
              <a:spcAft>
                <a:spcPts val="0"/>
              </a:spcAft>
              <a:buFont typeface="Wingdings 2"/>
              <a:buChar char=""/>
              <a:defRPr/>
            </a:pPr>
            <a:r>
              <a:rPr lang="en-US" dirty="0" smtClean="0"/>
              <a:t>Community involvement</a:t>
            </a:r>
          </a:p>
          <a:p>
            <a:pPr marL="740664" lvl="1" fontAlgn="auto">
              <a:lnSpc>
                <a:spcPct val="120000"/>
              </a:lnSpc>
              <a:spcAft>
                <a:spcPts val="0"/>
              </a:spcAft>
              <a:buFont typeface="Wingdings"/>
              <a:buChar char=""/>
              <a:defRPr/>
            </a:pPr>
            <a:r>
              <a:rPr lang="en-US" dirty="0" smtClean="0"/>
              <a:t>More data, more noise, but also more redundancy</a:t>
            </a:r>
          </a:p>
          <a:p>
            <a:pPr marL="411480" fontAlgn="auto">
              <a:lnSpc>
                <a:spcPct val="120000"/>
              </a:lnSpc>
              <a:spcAft>
                <a:spcPts val="0"/>
              </a:spcAft>
              <a:buFont typeface="Wingdings"/>
              <a:buChar char=""/>
              <a:defRPr/>
            </a:pPr>
            <a:r>
              <a:rPr lang="en-US" dirty="0" smtClean="0"/>
              <a:t>Can we produce better quality data?</a:t>
            </a:r>
          </a:p>
          <a:p>
            <a:pPr marL="411480" fontAlgn="auto">
              <a:lnSpc>
                <a:spcPct val="120000"/>
              </a:lnSpc>
              <a:spcAft>
                <a:spcPts val="0"/>
              </a:spcAft>
              <a:buFont typeface="Wingdings"/>
              <a:buChar char=""/>
              <a:defRPr/>
            </a:pPr>
            <a:endParaRPr lang="en-US" dirty="0"/>
          </a:p>
        </p:txBody>
      </p:sp>
      <p:sp>
        <p:nvSpPr>
          <p:cNvPr id="9221" name="Rectangle 4"/>
          <p:cNvSpPr>
            <a:spLocks noChangeArrowheads="1"/>
          </p:cNvSpPr>
          <p:nvPr/>
        </p:nvSpPr>
        <p:spPr bwMode="auto">
          <a:xfrm>
            <a:off x="914400" y="1295400"/>
            <a:ext cx="7467600" cy="757238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lvl="1" indent="-342900" algn="ctr">
              <a:lnSpc>
                <a:spcPct val="90000"/>
              </a:lnSpc>
            </a:pPr>
            <a:r>
              <a:rPr lang="en-US" sz="2400" b="1">
                <a:solidFill>
                  <a:schemeClr val="bg2"/>
                </a:solidFill>
                <a:latin typeface="Corbel" pitchFamily="34" charset="0"/>
              </a:rPr>
              <a:t>Community driven, large-scale air pollution measurement in urban environments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838200" y="6019800"/>
            <a:ext cx="7620000" cy="757238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b="1">
                <a:solidFill>
                  <a:schemeClr val="bg2"/>
                </a:solidFill>
                <a:latin typeface="Corbel" pitchFamily="34" charset="0"/>
              </a:rPr>
              <a:t>Address key challenges in communication and information systems for urban air quality monitoring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berer\AppData\Local\Microsoft\Windows\Temporary Internet Files\Content.Outlook\KAN75KB1\ss_urban_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7800" y="2438400"/>
            <a:ext cx="3429000" cy="443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200000"/>
                  </a:schemeClr>
                </a:solidFill>
              </a:rPr>
              <a:t>Basic Sensing Infrastructure</a:t>
            </a:r>
            <a:endParaRPr lang="en-US" dirty="0">
              <a:solidFill>
                <a:schemeClr val="tx2">
                  <a:satMod val="200000"/>
                </a:schemeClr>
              </a:solidFill>
            </a:endParaRPr>
          </a:p>
        </p:txBody>
      </p:sp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2435225"/>
            <a:ext cx="3451225" cy="442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lus 6"/>
          <p:cNvSpPr>
            <a:spLocks noChangeArrowheads="1"/>
          </p:cNvSpPr>
          <p:nvPr/>
        </p:nvSpPr>
        <p:spPr bwMode="auto">
          <a:xfrm>
            <a:off x="4114800" y="3657600"/>
            <a:ext cx="1066800" cy="1066800"/>
          </a:xfrm>
          <a:custGeom>
            <a:avLst/>
            <a:gdLst>
              <a:gd name="T0" fmla="*/ 380073 w 438150"/>
              <a:gd name="T1" fmla="*/ 219075 h 438150"/>
              <a:gd name="T2" fmla="*/ 219075 w 438150"/>
              <a:gd name="T3" fmla="*/ 380073 h 438150"/>
              <a:gd name="T4" fmla="*/ 58077 w 438150"/>
              <a:gd name="T5" fmla="*/ 219075 h 438150"/>
              <a:gd name="T6" fmla="*/ 219075 w 438150"/>
              <a:gd name="T7" fmla="*/ 58077 h 438150"/>
              <a:gd name="T8" fmla="*/ 0 60000 65536"/>
              <a:gd name="T9" fmla="*/ 1 60000 65536"/>
              <a:gd name="T10" fmla="*/ 2 60000 65536"/>
              <a:gd name="T11" fmla="*/ 3 60000 65536"/>
              <a:gd name="T12" fmla="*/ 58077 w 438150"/>
              <a:gd name="T13" fmla="*/ 167549 h 438150"/>
              <a:gd name="T14" fmla="*/ 380073 w 438150"/>
              <a:gd name="T15" fmla="*/ 270601 h 4381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8150" h="438150">
                <a:moveTo>
                  <a:pt x="58077" y="167549"/>
                </a:moveTo>
                <a:lnTo>
                  <a:pt x="167549" y="167549"/>
                </a:lnTo>
                <a:lnTo>
                  <a:pt x="167549" y="58077"/>
                </a:lnTo>
                <a:lnTo>
                  <a:pt x="270601" y="58077"/>
                </a:lnTo>
                <a:lnTo>
                  <a:pt x="270601" y="167549"/>
                </a:lnTo>
                <a:lnTo>
                  <a:pt x="380073" y="167549"/>
                </a:lnTo>
                <a:lnTo>
                  <a:pt x="380073" y="270601"/>
                </a:lnTo>
                <a:lnTo>
                  <a:pt x="270601" y="270601"/>
                </a:lnTo>
                <a:lnTo>
                  <a:pt x="270601" y="380073"/>
                </a:lnTo>
                <a:lnTo>
                  <a:pt x="167549" y="380073"/>
                </a:lnTo>
                <a:lnTo>
                  <a:pt x="167549" y="270601"/>
                </a:lnTo>
                <a:lnTo>
                  <a:pt x="58077" y="270601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rgbClr val="065093"/>
            </a:solidFill>
            <a:miter lim="800000"/>
            <a:headEnd/>
            <a:tailEnd/>
          </a:ln>
          <a:effectLst>
            <a:outerShdw dist="38100" dir="5400000" algn="ctr" rotWithShape="0">
              <a:srgbClr val="002041">
                <a:alpha val="48000"/>
              </a:srgbClr>
            </a:outerShdw>
          </a:effectLst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srgbClr val="FFFFFF"/>
              </a:solidFill>
              <a:latin typeface="Constantia" pitchFamily="-96" charset="0"/>
              <a:ea typeface="ＭＳ Ｐゴシック" pitchFamily="-96" charset="-128"/>
            </a:endParaRPr>
          </a:p>
        </p:txBody>
      </p:sp>
      <p:pic>
        <p:nvPicPr>
          <p:cNvPr id="1024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5943600"/>
            <a:ext cx="175260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247" name="Group 14"/>
          <p:cNvGrpSpPr>
            <a:grpSpLocks/>
          </p:cNvGrpSpPr>
          <p:nvPr/>
        </p:nvGrpSpPr>
        <p:grpSpPr bwMode="auto">
          <a:xfrm>
            <a:off x="3276600" y="5867400"/>
            <a:ext cx="1301750" cy="896938"/>
            <a:chOff x="738135" y="3136896"/>
            <a:chExt cx="1301759" cy="896767"/>
          </a:xfrm>
        </p:grpSpPr>
        <p:pic>
          <p:nvPicPr>
            <p:cNvPr id="10250" name="Picture 3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38135" y="3136896"/>
              <a:ext cx="1301759" cy="8967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1" name="Picture 6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384149" y="3215643"/>
              <a:ext cx="412023" cy="2815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248" name="Rectangle 12"/>
          <p:cNvSpPr>
            <a:spLocks noChangeArrowheads="1"/>
          </p:cNvSpPr>
          <p:nvPr/>
        </p:nvSpPr>
        <p:spPr bwMode="auto">
          <a:xfrm>
            <a:off x="533400" y="1447800"/>
            <a:ext cx="3429000" cy="92392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lvl="1" indent="-342900">
              <a:lnSpc>
                <a:spcPct val="90000"/>
              </a:lnSpc>
            </a:pPr>
            <a:r>
              <a:rPr lang="en-US" sz="2000" b="1">
                <a:solidFill>
                  <a:schemeClr val="bg2"/>
                </a:solidFill>
                <a:latin typeface="Corbel" pitchFamily="34" charset="0"/>
              </a:rPr>
              <a:t>Mobile sensor nodes </a:t>
            </a:r>
            <a:r>
              <a:rPr lang="en-US" sz="2000">
                <a:solidFill>
                  <a:schemeClr val="bg2"/>
                </a:solidFill>
                <a:latin typeface="Corbel" pitchFamily="34" charset="0"/>
              </a:rPr>
              <a:t>on </a:t>
            </a:r>
            <a:br>
              <a:rPr lang="en-US" sz="2000">
                <a:solidFill>
                  <a:schemeClr val="bg2"/>
                </a:solidFill>
                <a:latin typeface="Corbel" pitchFamily="34" charset="0"/>
              </a:rPr>
            </a:br>
            <a:r>
              <a:rPr lang="en-US" sz="2000">
                <a:solidFill>
                  <a:schemeClr val="bg2"/>
                </a:solidFill>
                <a:latin typeface="Corbel" pitchFamily="34" charset="0"/>
              </a:rPr>
              <a:t>public transportation and private mobile devices</a:t>
            </a:r>
          </a:p>
        </p:txBody>
      </p:sp>
      <p:sp>
        <p:nvSpPr>
          <p:cNvPr id="10249" name="Rectangle 13"/>
          <p:cNvSpPr>
            <a:spLocks noChangeArrowheads="1"/>
          </p:cNvSpPr>
          <p:nvPr/>
        </p:nvSpPr>
        <p:spPr bwMode="auto">
          <a:xfrm>
            <a:off x="5257800" y="1447800"/>
            <a:ext cx="3429000" cy="92392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lvl="1" indent="-342900">
              <a:lnSpc>
                <a:spcPct val="90000"/>
              </a:lnSpc>
            </a:pPr>
            <a:r>
              <a:rPr lang="en-US" sz="2000" b="1">
                <a:solidFill>
                  <a:schemeClr val="bg2"/>
                </a:solidFill>
                <a:latin typeface="Corbel" pitchFamily="34" charset="0"/>
              </a:rPr>
              <a:t>Wireless sensing</a:t>
            </a:r>
            <a:r>
              <a:rPr lang="en-US" sz="2000">
                <a:solidFill>
                  <a:schemeClr val="bg2"/>
                </a:solidFill>
                <a:latin typeface="Corbel" pitchFamily="34" charset="0"/>
              </a:rPr>
              <a:t> and communication infrastructure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0" name="Straight Connector 49"/>
          <p:cNvCxnSpPr>
            <a:cxnSpLocks noChangeShapeType="1"/>
          </p:cNvCxnSpPr>
          <p:nvPr/>
        </p:nvCxnSpPr>
        <p:spPr bwMode="auto">
          <a:xfrm rot="5400000">
            <a:off x="2267743" y="4666457"/>
            <a:ext cx="4011613" cy="12700"/>
          </a:xfrm>
          <a:prstGeom prst="line">
            <a:avLst/>
          </a:prstGeom>
          <a:noFill/>
          <a:ln w="25400">
            <a:solidFill>
              <a:schemeClr val="tx2"/>
            </a:solidFill>
            <a:prstDash val="dash"/>
            <a:round/>
            <a:headEnd/>
            <a:tailEnd/>
          </a:ln>
          <a:effectLst>
            <a:outerShdw dist="38100" dir="5400000" algn="ctr" rotWithShape="0">
              <a:srgbClr val="002041">
                <a:alpha val="48000"/>
              </a:srgbClr>
            </a:outerShdw>
          </a:effectLst>
        </p:spPr>
      </p:cxnSp>
      <p:pic>
        <p:nvPicPr>
          <p:cNvPr id="57" name="Picture 56"/>
          <p:cNvPicPr>
            <a:picLocks noChangeAspect="1"/>
          </p:cNvPicPr>
          <p:nvPr/>
        </p:nvPicPr>
        <p:blipFill>
          <a:blip r:embed="rId2">
            <a:lum bright="-60000"/>
          </a:blip>
          <a:srcRect/>
          <a:stretch>
            <a:fillRect/>
          </a:stretch>
        </p:blipFill>
        <p:spPr bwMode="auto">
          <a:xfrm>
            <a:off x="228600" y="2667000"/>
            <a:ext cx="3819525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cxnSp>
        <p:nvCxnSpPr>
          <p:cNvPr id="43" name="Straight Connector 42"/>
          <p:cNvCxnSpPr>
            <a:cxnSpLocks noChangeShapeType="1"/>
          </p:cNvCxnSpPr>
          <p:nvPr/>
        </p:nvCxnSpPr>
        <p:spPr bwMode="auto">
          <a:xfrm flipV="1">
            <a:off x="5164138" y="4343400"/>
            <a:ext cx="855662" cy="7762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dist="38100" dir="5400000" algn="ctr" rotWithShape="0">
              <a:srgbClr val="002041">
                <a:alpha val="48000"/>
              </a:srgbClr>
            </a:outerShdw>
          </a:effec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229600" cy="9144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200000"/>
                  </a:schemeClr>
                </a:solidFill>
              </a:rPr>
              <a:t>Overall Goal</a:t>
            </a:r>
            <a:endParaRPr lang="en-US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11270" name="Rectangle 12"/>
          <p:cNvSpPr>
            <a:spLocks noChangeArrowheads="1"/>
          </p:cNvSpPr>
          <p:nvPr/>
        </p:nvSpPr>
        <p:spPr bwMode="auto">
          <a:xfrm>
            <a:off x="381000" y="1447800"/>
            <a:ext cx="3429000" cy="979488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lvl="1" indent="-342900">
              <a:lnSpc>
                <a:spcPct val="90000"/>
              </a:lnSpc>
            </a:pPr>
            <a:r>
              <a:rPr lang="en-US" sz="1600" b="1">
                <a:solidFill>
                  <a:schemeClr val="bg2"/>
                </a:solidFill>
                <a:latin typeface="Corbel" pitchFamily="34" charset="0"/>
              </a:rPr>
              <a:t>SENSING SYSTEM</a:t>
            </a:r>
          </a:p>
          <a:p>
            <a:pPr marL="342900" lvl="1" indent="-342900">
              <a:lnSpc>
                <a:spcPct val="90000"/>
              </a:lnSpc>
            </a:pPr>
            <a:r>
              <a:rPr lang="en-US" sz="1600" b="1">
                <a:solidFill>
                  <a:schemeClr val="bg2"/>
                </a:solidFill>
                <a:latin typeface="Corbel" pitchFamily="34" charset="0"/>
              </a:rPr>
              <a:t>From many wireless, mobile,</a:t>
            </a:r>
          </a:p>
          <a:p>
            <a:pPr marL="342900" lvl="1" indent="-342900">
              <a:lnSpc>
                <a:spcPct val="90000"/>
              </a:lnSpc>
            </a:pPr>
            <a:r>
              <a:rPr lang="en-US" sz="1600" b="1">
                <a:solidFill>
                  <a:schemeClr val="bg2"/>
                </a:solidFill>
                <a:latin typeface="Corbel" pitchFamily="34" charset="0"/>
              </a:rPr>
              <a:t>heterogeneous, unreliable raw</a:t>
            </a:r>
          </a:p>
          <a:p>
            <a:pPr marL="342900" lvl="1" indent="-342900">
              <a:lnSpc>
                <a:spcPct val="90000"/>
              </a:lnSpc>
            </a:pPr>
            <a:r>
              <a:rPr lang="en-US" sz="1600" b="1">
                <a:solidFill>
                  <a:schemeClr val="bg2"/>
                </a:solidFill>
                <a:latin typeface="Corbel" pitchFamily="34" charset="0"/>
              </a:rPr>
              <a:t>measurements …</a:t>
            </a:r>
          </a:p>
        </p:txBody>
      </p:sp>
      <p:sp>
        <p:nvSpPr>
          <p:cNvPr id="11271" name="Rectangle 13"/>
          <p:cNvSpPr>
            <a:spLocks noChangeArrowheads="1"/>
          </p:cNvSpPr>
          <p:nvPr/>
        </p:nvSpPr>
        <p:spPr bwMode="auto">
          <a:xfrm>
            <a:off x="5334000" y="1447800"/>
            <a:ext cx="3429000" cy="979488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lvl="1" indent="-342900" algn="r">
              <a:lnSpc>
                <a:spcPct val="90000"/>
              </a:lnSpc>
            </a:pPr>
            <a:r>
              <a:rPr lang="en-US" sz="1600" b="1">
                <a:solidFill>
                  <a:schemeClr val="bg2"/>
                </a:solidFill>
                <a:latin typeface="Corbel" pitchFamily="34" charset="0"/>
              </a:rPr>
              <a:t>INFORMATION SYSTEM</a:t>
            </a:r>
          </a:p>
          <a:p>
            <a:pPr marL="342900" lvl="1" indent="-342900" algn="r">
              <a:lnSpc>
                <a:spcPct val="90000"/>
              </a:lnSpc>
            </a:pPr>
            <a:r>
              <a:rPr lang="en-US" sz="1600" b="1">
                <a:solidFill>
                  <a:schemeClr val="bg2"/>
                </a:solidFill>
                <a:latin typeface="Corbel" pitchFamily="34" charset="0"/>
              </a:rPr>
              <a:t>… to reliable, understandable and </a:t>
            </a:r>
          </a:p>
          <a:p>
            <a:pPr marL="342900" lvl="1" indent="-342900" algn="r">
              <a:lnSpc>
                <a:spcPct val="90000"/>
              </a:lnSpc>
            </a:pPr>
            <a:r>
              <a:rPr lang="en-US" sz="1600" b="1">
                <a:solidFill>
                  <a:schemeClr val="bg2"/>
                </a:solidFill>
                <a:latin typeface="Corbel" pitchFamily="34" charset="0"/>
              </a:rPr>
              <a:t>Web-accessible real-time information</a:t>
            </a:r>
          </a:p>
        </p:txBody>
      </p:sp>
      <p:sp>
        <p:nvSpPr>
          <p:cNvPr id="11272" name="Rectangle 14"/>
          <p:cNvSpPr>
            <a:spLocks noChangeArrowheads="1"/>
          </p:cNvSpPr>
          <p:nvPr/>
        </p:nvSpPr>
        <p:spPr bwMode="auto">
          <a:xfrm rot="-5400000">
            <a:off x="-338137" y="1785937"/>
            <a:ext cx="990600" cy="31432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lvl="1" indent="-342900" algn="ctr">
              <a:lnSpc>
                <a:spcPct val="90000"/>
              </a:lnSpc>
            </a:pPr>
            <a:r>
              <a:rPr lang="en-US" sz="1600" b="1">
                <a:solidFill>
                  <a:schemeClr val="bg2"/>
                </a:solidFill>
                <a:latin typeface="Corbel" pitchFamily="34" charset="0"/>
              </a:rPr>
              <a:t>NANO</a:t>
            </a:r>
          </a:p>
        </p:txBody>
      </p:sp>
      <p:sp>
        <p:nvSpPr>
          <p:cNvPr id="11273" name="Rectangle 15"/>
          <p:cNvSpPr>
            <a:spLocks noChangeArrowheads="1"/>
          </p:cNvSpPr>
          <p:nvPr/>
        </p:nvSpPr>
        <p:spPr bwMode="auto">
          <a:xfrm rot="5400000">
            <a:off x="8491538" y="1785937"/>
            <a:ext cx="990600" cy="31432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lvl="1" indent="-342900" algn="ctr">
              <a:lnSpc>
                <a:spcPct val="90000"/>
              </a:lnSpc>
            </a:pPr>
            <a:r>
              <a:rPr lang="en-US" sz="1600" b="1">
                <a:solidFill>
                  <a:schemeClr val="bg2"/>
                </a:solidFill>
                <a:latin typeface="Corbel" pitchFamily="34" charset="0"/>
              </a:rPr>
              <a:t>TERA</a:t>
            </a:r>
          </a:p>
        </p:txBody>
      </p:sp>
      <p:pic>
        <p:nvPicPr>
          <p:cNvPr id="1127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38" y="5348288"/>
            <a:ext cx="714375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275" name="Group 29"/>
          <p:cNvGrpSpPr>
            <a:grpSpLocks/>
          </p:cNvGrpSpPr>
          <p:nvPr/>
        </p:nvGrpSpPr>
        <p:grpSpPr bwMode="auto">
          <a:xfrm>
            <a:off x="738188" y="3286125"/>
            <a:ext cx="1301750" cy="896938"/>
            <a:chOff x="738135" y="3136896"/>
            <a:chExt cx="1301759" cy="896767"/>
          </a:xfrm>
        </p:grpSpPr>
        <p:pic>
          <p:nvPicPr>
            <p:cNvPr id="11305" name="Picture 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38135" y="3136896"/>
              <a:ext cx="1301759" cy="8967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306" name="Picture 6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384149" y="3215643"/>
              <a:ext cx="412023" cy="2815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276" name="TextBox 10"/>
          <p:cNvSpPr txBox="1">
            <a:spLocks noChangeArrowheads="1"/>
          </p:cNvSpPr>
          <p:nvPr/>
        </p:nvSpPr>
        <p:spPr bwMode="auto">
          <a:xfrm>
            <a:off x="6248400" y="2819400"/>
            <a:ext cx="27019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>
                <a:latin typeface="Corbel" pitchFamily="34" charset="0"/>
                <a:ea typeface="ＭＳ Ｐゴシック" pitchFamily="34" charset="-128"/>
              </a:rPr>
              <a:t>interpretation and</a:t>
            </a:r>
          </a:p>
          <a:p>
            <a:pPr algn="ctr" eaLnBrk="0" hangingPunct="0"/>
            <a:r>
              <a:rPr lang="en-US">
                <a:latin typeface="Corbel" pitchFamily="34" charset="0"/>
                <a:ea typeface="ＭＳ Ｐゴシック" pitchFamily="34" charset="-128"/>
              </a:rPr>
              <a:t>presentation of data</a:t>
            </a:r>
          </a:p>
        </p:txBody>
      </p:sp>
      <p:pic>
        <p:nvPicPr>
          <p:cNvPr id="11277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18050" y="5119688"/>
            <a:ext cx="893763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13"/>
          <p:cNvSpPr txBox="1">
            <a:spLocks noChangeArrowheads="1"/>
          </p:cNvSpPr>
          <p:nvPr/>
        </p:nvSpPr>
        <p:spPr bwMode="auto">
          <a:xfrm>
            <a:off x="2514600" y="2173288"/>
            <a:ext cx="3886200" cy="646112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+mn-lt"/>
                <a:ea typeface="ＭＳ Ｐゴシック" pitchFamily="-96" charset="-128"/>
              </a:rPr>
              <a:t>sensor network control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+mn-lt"/>
                <a:ea typeface="ＭＳ Ｐゴシック" pitchFamily="-96" charset="-128"/>
              </a:rPr>
              <a:t>optimization of data acquisition</a:t>
            </a:r>
          </a:p>
        </p:txBody>
      </p:sp>
      <p:sp>
        <p:nvSpPr>
          <p:cNvPr id="11279" name="TextBox 18"/>
          <p:cNvSpPr txBox="1">
            <a:spLocks noChangeArrowheads="1"/>
          </p:cNvSpPr>
          <p:nvPr/>
        </p:nvSpPr>
        <p:spPr bwMode="auto">
          <a:xfrm>
            <a:off x="2514600" y="2859088"/>
            <a:ext cx="157003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>
                <a:latin typeface="Corbel" pitchFamily="34" charset="0"/>
                <a:ea typeface="ＭＳ Ｐゴシック" pitchFamily="34" charset="-128"/>
              </a:rPr>
              <a:t>wireless</a:t>
            </a:r>
          </a:p>
          <a:p>
            <a:pPr algn="ctr" eaLnBrk="0" hangingPunct="0"/>
            <a:r>
              <a:rPr lang="en-US">
                <a:latin typeface="Corbel" pitchFamily="34" charset="0"/>
                <a:ea typeface="ＭＳ Ｐゴシック" pitchFamily="34" charset="-128"/>
              </a:rPr>
              <a:t>fixed nodes</a:t>
            </a:r>
          </a:p>
        </p:txBody>
      </p:sp>
      <p:sp>
        <p:nvSpPr>
          <p:cNvPr id="11280" name="TextBox 21"/>
          <p:cNvSpPr txBox="1">
            <a:spLocks noChangeArrowheads="1"/>
          </p:cNvSpPr>
          <p:nvPr/>
        </p:nvSpPr>
        <p:spPr bwMode="auto">
          <a:xfrm>
            <a:off x="609600" y="2968625"/>
            <a:ext cx="15700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Corbel" pitchFamily="34" charset="0"/>
                <a:ea typeface="ＭＳ Ｐゴシック" pitchFamily="34" charset="-128"/>
              </a:rPr>
              <a:t>mobile nodes</a:t>
            </a:r>
          </a:p>
        </p:txBody>
      </p:sp>
      <p:pic>
        <p:nvPicPr>
          <p:cNvPr id="11281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55913" y="3432175"/>
            <a:ext cx="839787" cy="122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8" name="Straight Connector 27"/>
          <p:cNvCxnSpPr>
            <a:cxnSpLocks noChangeShapeType="1"/>
          </p:cNvCxnSpPr>
          <p:nvPr/>
        </p:nvCxnSpPr>
        <p:spPr bwMode="auto">
          <a:xfrm flipV="1">
            <a:off x="3643313" y="5586413"/>
            <a:ext cx="1074737" cy="79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dist="38100" dir="5400000" algn="ctr" rotWithShape="0">
              <a:srgbClr val="002041">
                <a:alpha val="48000"/>
              </a:srgbClr>
            </a:outerShdw>
          </a:effectLst>
        </p:spPr>
      </p:cxnSp>
      <p:grpSp>
        <p:nvGrpSpPr>
          <p:cNvPr id="11283" name="Group 30"/>
          <p:cNvGrpSpPr>
            <a:grpSpLocks/>
          </p:cNvGrpSpPr>
          <p:nvPr/>
        </p:nvGrpSpPr>
        <p:grpSpPr bwMode="auto">
          <a:xfrm>
            <a:off x="409575" y="5875338"/>
            <a:ext cx="1131888" cy="617537"/>
            <a:chOff x="153927" y="4305312"/>
            <a:chExt cx="1131903" cy="616830"/>
          </a:xfrm>
        </p:grpSpPr>
        <p:pic>
          <p:nvPicPr>
            <p:cNvPr id="11303" name="Picture 4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153927" y="4608946"/>
              <a:ext cx="1131903" cy="313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304" name="Picture 6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409518" y="4305312"/>
              <a:ext cx="473829" cy="3237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1284" name="Picture 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019800" y="3581400"/>
            <a:ext cx="2895600" cy="303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285" name="Group 42"/>
          <p:cNvGrpSpPr>
            <a:grpSpLocks/>
          </p:cNvGrpSpPr>
          <p:nvPr/>
        </p:nvGrpSpPr>
        <p:grpSpPr bwMode="auto">
          <a:xfrm>
            <a:off x="1176338" y="5145088"/>
            <a:ext cx="1301750" cy="896937"/>
            <a:chOff x="738135" y="3136896"/>
            <a:chExt cx="1301759" cy="896767"/>
          </a:xfrm>
        </p:grpSpPr>
        <p:pic>
          <p:nvPicPr>
            <p:cNvPr id="11301" name="Picture 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38135" y="3136896"/>
              <a:ext cx="1301759" cy="8967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302" name="Picture 6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384149" y="3215643"/>
              <a:ext cx="412023" cy="2815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1286" name="Group 48"/>
          <p:cNvGrpSpPr>
            <a:grpSpLocks/>
          </p:cNvGrpSpPr>
          <p:nvPr/>
        </p:nvGrpSpPr>
        <p:grpSpPr bwMode="auto">
          <a:xfrm>
            <a:off x="555625" y="4089400"/>
            <a:ext cx="1131888" cy="617538"/>
            <a:chOff x="153927" y="4305312"/>
            <a:chExt cx="1131903" cy="616830"/>
          </a:xfrm>
        </p:grpSpPr>
        <p:pic>
          <p:nvPicPr>
            <p:cNvPr id="11299" name="Picture 4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153927" y="4608946"/>
              <a:ext cx="1131903" cy="313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300" name="Picture 6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409518" y="4305312"/>
              <a:ext cx="473829" cy="3237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1287" name="Picture 9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645025" y="3074988"/>
            <a:ext cx="923925" cy="88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0" name="Straight Connector 39"/>
          <p:cNvCxnSpPr>
            <a:cxnSpLocks noChangeShapeType="1"/>
          </p:cNvCxnSpPr>
          <p:nvPr/>
        </p:nvCxnSpPr>
        <p:spPr bwMode="auto">
          <a:xfrm>
            <a:off x="5568950" y="3516313"/>
            <a:ext cx="374650" cy="1412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dist="38100" dir="5400000" algn="ctr" rotWithShape="0">
              <a:srgbClr val="002041">
                <a:alpha val="48000"/>
              </a:srgbClr>
            </a:outerShdw>
          </a:effectLst>
        </p:spPr>
      </p:cxnSp>
      <p:sp>
        <p:nvSpPr>
          <p:cNvPr id="11289" name="TextBox 68"/>
          <p:cNvSpPr txBox="1">
            <a:spLocks noChangeArrowheads="1"/>
          </p:cNvSpPr>
          <p:nvPr/>
        </p:nvSpPr>
        <p:spPr bwMode="auto">
          <a:xfrm>
            <a:off x="4645025" y="3951288"/>
            <a:ext cx="9493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600">
                <a:latin typeface="Corbel" pitchFamily="34" charset="0"/>
                <a:ea typeface="ＭＳ Ｐゴシック" pitchFamily="34" charset="-128"/>
              </a:rPr>
              <a:t>Internet</a:t>
            </a:r>
          </a:p>
        </p:txBody>
      </p:sp>
      <p:pic>
        <p:nvPicPr>
          <p:cNvPr id="11290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43600" y="3505200"/>
            <a:ext cx="893763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Lightning Bolt 43"/>
          <p:cNvSpPr>
            <a:spLocks noChangeArrowheads="1"/>
          </p:cNvSpPr>
          <p:nvPr/>
        </p:nvSpPr>
        <p:spPr bwMode="auto">
          <a:xfrm>
            <a:off x="2235200" y="5291138"/>
            <a:ext cx="766763" cy="146050"/>
          </a:xfrm>
          <a:prstGeom prst="lightningBolt">
            <a:avLst/>
          </a:prstGeom>
          <a:solidFill>
            <a:srgbClr val="FFFF00"/>
          </a:solidFill>
          <a:ln w="9525">
            <a:solidFill>
              <a:srgbClr val="065093"/>
            </a:solidFill>
            <a:miter lim="800000"/>
            <a:headEnd/>
            <a:tailEnd/>
          </a:ln>
          <a:effectLst>
            <a:outerShdw dist="38100" dir="5400000" algn="ctr" rotWithShape="0">
              <a:srgbClr val="002041">
                <a:alpha val="48000"/>
              </a:srgbClr>
            </a:outerShdw>
          </a:effectLst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srgbClr val="FFFFFF"/>
              </a:solidFill>
              <a:latin typeface="Constantia" pitchFamily="-96" charset="0"/>
              <a:ea typeface="ＭＳ Ｐゴシック" pitchFamily="-96" charset="-128"/>
            </a:endParaRPr>
          </a:p>
        </p:txBody>
      </p:sp>
      <p:sp>
        <p:nvSpPr>
          <p:cNvPr id="45" name="Lightning Bolt 44"/>
          <p:cNvSpPr>
            <a:spLocks noChangeArrowheads="1"/>
          </p:cNvSpPr>
          <p:nvPr/>
        </p:nvSpPr>
        <p:spPr bwMode="auto">
          <a:xfrm rot="5886112">
            <a:off x="1015207" y="3721894"/>
            <a:ext cx="584200" cy="255587"/>
          </a:xfrm>
          <a:prstGeom prst="lightningBolt">
            <a:avLst/>
          </a:prstGeom>
          <a:solidFill>
            <a:srgbClr val="FFFF00"/>
          </a:solidFill>
          <a:ln w="9525">
            <a:solidFill>
              <a:srgbClr val="065093"/>
            </a:solidFill>
            <a:miter lim="800000"/>
            <a:headEnd/>
            <a:tailEnd/>
          </a:ln>
          <a:effectLst>
            <a:outerShdw dist="38100" dir="5400000" algn="ctr" rotWithShape="0">
              <a:srgbClr val="002041">
                <a:alpha val="48000"/>
              </a:srgbClr>
            </a:outerShdw>
          </a:effectLst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srgbClr val="FFFFFF"/>
              </a:solidFill>
              <a:latin typeface="Constantia" pitchFamily="-96" charset="0"/>
              <a:ea typeface="ＭＳ Ｐゴシック" pitchFamily="-96" charset="-128"/>
            </a:endParaRPr>
          </a:p>
        </p:txBody>
      </p:sp>
      <p:sp>
        <p:nvSpPr>
          <p:cNvPr id="46" name="Lightning Bolt 45"/>
          <p:cNvSpPr>
            <a:spLocks noChangeArrowheads="1"/>
          </p:cNvSpPr>
          <p:nvPr/>
        </p:nvSpPr>
        <p:spPr bwMode="auto">
          <a:xfrm rot="3668704">
            <a:off x="480219" y="5517356"/>
            <a:ext cx="584200" cy="255588"/>
          </a:xfrm>
          <a:prstGeom prst="lightningBolt">
            <a:avLst/>
          </a:prstGeom>
          <a:solidFill>
            <a:srgbClr val="FFFF00"/>
          </a:solidFill>
          <a:ln w="9525">
            <a:solidFill>
              <a:srgbClr val="065093"/>
            </a:solidFill>
            <a:miter lim="800000"/>
            <a:headEnd/>
            <a:tailEnd/>
          </a:ln>
          <a:effectLst>
            <a:outerShdw dist="38100" dir="5400000" algn="ctr" rotWithShape="0">
              <a:srgbClr val="002041">
                <a:alpha val="48000"/>
              </a:srgbClr>
            </a:outerShdw>
          </a:effectLst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srgbClr val="FFFFFF"/>
              </a:solidFill>
              <a:latin typeface="Constantia" pitchFamily="-96" charset="0"/>
              <a:ea typeface="ＭＳ Ｐゴシック" pitchFamily="-96" charset="-128"/>
            </a:endParaRPr>
          </a:p>
        </p:txBody>
      </p:sp>
      <p:sp>
        <p:nvSpPr>
          <p:cNvPr id="11294" name="TextBox 87"/>
          <p:cNvSpPr txBox="1">
            <a:spLocks noChangeArrowheads="1"/>
          </p:cNvSpPr>
          <p:nvPr/>
        </p:nvSpPr>
        <p:spPr bwMode="auto">
          <a:xfrm>
            <a:off x="153988" y="5072063"/>
            <a:ext cx="9493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600">
                <a:latin typeface="Corbel" pitchFamily="34" charset="0"/>
                <a:ea typeface="ＭＳ Ｐゴシック" pitchFamily="34" charset="-128"/>
              </a:rPr>
              <a:t>GPRS</a:t>
            </a:r>
            <a:br>
              <a:rPr lang="en-US" sz="1600">
                <a:latin typeface="Corbel" pitchFamily="34" charset="0"/>
                <a:ea typeface="ＭＳ Ｐゴシック" pitchFamily="34" charset="-128"/>
              </a:rPr>
            </a:br>
            <a:r>
              <a:rPr lang="en-US" sz="1600">
                <a:latin typeface="Corbel" pitchFamily="34" charset="0"/>
                <a:ea typeface="ＭＳ Ｐゴシック" pitchFamily="34" charset="-128"/>
              </a:rPr>
              <a:t>GPS</a:t>
            </a:r>
          </a:p>
        </p:txBody>
      </p:sp>
      <p:sp>
        <p:nvSpPr>
          <p:cNvPr id="51" name="Lightning Bolt 50"/>
          <p:cNvSpPr>
            <a:spLocks noChangeArrowheads="1"/>
          </p:cNvSpPr>
          <p:nvPr/>
        </p:nvSpPr>
        <p:spPr bwMode="auto">
          <a:xfrm rot="4924231">
            <a:off x="2942431" y="4888707"/>
            <a:ext cx="766763" cy="146050"/>
          </a:xfrm>
          <a:prstGeom prst="lightningBolt">
            <a:avLst/>
          </a:prstGeom>
          <a:solidFill>
            <a:srgbClr val="FFFF00"/>
          </a:solidFill>
          <a:ln w="9525">
            <a:solidFill>
              <a:srgbClr val="065093"/>
            </a:solidFill>
            <a:miter lim="800000"/>
            <a:headEnd/>
            <a:tailEnd/>
          </a:ln>
          <a:effectLst>
            <a:outerShdw dist="38100" dir="5400000" algn="ctr" rotWithShape="0">
              <a:srgbClr val="002041">
                <a:alpha val="48000"/>
              </a:srgbClr>
            </a:outerShdw>
          </a:effectLst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srgbClr val="FFFFFF"/>
              </a:solidFill>
              <a:latin typeface="Constantia" pitchFamily="-96" charset="0"/>
              <a:ea typeface="ＭＳ Ｐゴシック" pitchFamily="-96" charset="-128"/>
            </a:endParaRPr>
          </a:p>
        </p:txBody>
      </p:sp>
      <p:pic>
        <p:nvPicPr>
          <p:cNvPr id="11296" name="Picture 3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133600" y="4340225"/>
            <a:ext cx="525463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Lightning Bolt 52"/>
          <p:cNvSpPr>
            <a:spLocks noChangeArrowheads="1"/>
          </p:cNvSpPr>
          <p:nvPr/>
        </p:nvSpPr>
        <p:spPr bwMode="auto">
          <a:xfrm>
            <a:off x="2438400" y="4416425"/>
            <a:ext cx="766763" cy="146050"/>
          </a:xfrm>
          <a:prstGeom prst="lightningBolt">
            <a:avLst/>
          </a:prstGeom>
          <a:solidFill>
            <a:srgbClr val="FFFF00"/>
          </a:solidFill>
          <a:ln w="9525">
            <a:solidFill>
              <a:srgbClr val="065093"/>
            </a:solidFill>
            <a:miter lim="800000"/>
            <a:headEnd/>
            <a:tailEnd/>
          </a:ln>
          <a:effectLst>
            <a:outerShdw dist="38100" dir="5400000" algn="ctr" rotWithShape="0">
              <a:srgbClr val="002041">
                <a:alpha val="48000"/>
              </a:srgbClr>
            </a:outerShdw>
          </a:effectLst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srgbClr val="FFFFFF"/>
              </a:solidFill>
              <a:latin typeface="Constantia" pitchFamily="-96" charset="0"/>
              <a:ea typeface="ＭＳ Ｐゴシック" pitchFamily="-96" charset="-128"/>
            </a:endParaRPr>
          </a:p>
        </p:txBody>
      </p:sp>
      <p:sp>
        <p:nvSpPr>
          <p:cNvPr id="54" name="Lightning Bolt 53"/>
          <p:cNvSpPr>
            <a:spLocks noChangeArrowheads="1"/>
          </p:cNvSpPr>
          <p:nvPr/>
        </p:nvSpPr>
        <p:spPr bwMode="auto">
          <a:xfrm rot="2067085">
            <a:off x="1651000" y="4087813"/>
            <a:ext cx="766763" cy="146050"/>
          </a:xfrm>
          <a:prstGeom prst="lightningBolt">
            <a:avLst/>
          </a:prstGeom>
          <a:solidFill>
            <a:srgbClr val="FFFF00"/>
          </a:solidFill>
          <a:ln w="9525">
            <a:solidFill>
              <a:srgbClr val="065093"/>
            </a:solidFill>
            <a:miter lim="800000"/>
            <a:headEnd/>
            <a:tailEnd/>
          </a:ln>
          <a:effectLst>
            <a:outerShdw dist="38100" dir="5400000" algn="ctr" rotWithShape="0">
              <a:srgbClr val="002041">
                <a:alpha val="48000"/>
              </a:srgbClr>
            </a:outerShdw>
          </a:effectLst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srgbClr val="FFFFFF"/>
              </a:solidFill>
              <a:latin typeface="Constantia" pitchFamily="-96" charset="0"/>
              <a:ea typeface="ＭＳ Ｐゴシック" pitchFamily="-96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200000"/>
                  </a:schemeClr>
                </a:solidFill>
              </a:rPr>
              <a:t>Users and Deployments</a:t>
            </a:r>
            <a:endParaRPr lang="en-US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784350"/>
            <a:ext cx="7772400" cy="4572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mtClean="0"/>
              <a:t>Collaboration with ISPM* of </a:t>
            </a:r>
            <a:br>
              <a:rPr lang="en-US" smtClean="0"/>
            </a:br>
            <a:r>
              <a:rPr lang="en-US" smtClean="0"/>
              <a:t>University of Basel, SALPADIA </a:t>
            </a:r>
          </a:p>
          <a:p>
            <a:pPr lvl="1">
              <a:lnSpc>
                <a:spcPct val="90000"/>
              </a:lnSpc>
            </a:pPr>
            <a:r>
              <a:rPr lang="en-US" sz="2400" smtClean="0"/>
              <a:t>First test deployments </a:t>
            </a:r>
            <a:br>
              <a:rPr lang="en-US" sz="2400" smtClean="0"/>
            </a:br>
            <a:r>
              <a:rPr lang="en-US" sz="2400" smtClean="0"/>
              <a:t>already made</a:t>
            </a:r>
          </a:p>
          <a:p>
            <a:pPr lvl="2">
              <a:lnSpc>
                <a:spcPct val="90000"/>
              </a:lnSpc>
            </a:pPr>
            <a:r>
              <a:rPr lang="en-US" sz="2200" smtClean="0"/>
              <a:t>CO, CO2, fine particles, NO2</a:t>
            </a:r>
          </a:p>
          <a:p>
            <a:pPr lvl="1">
              <a:lnSpc>
                <a:spcPct val="90000"/>
              </a:lnSpc>
            </a:pPr>
            <a:r>
              <a:rPr lang="en-US" sz="2400" smtClean="0"/>
              <a:t>Deployment in city of Basel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Field test in Lausanne</a:t>
            </a:r>
          </a:p>
          <a:p>
            <a:pPr lvl="1">
              <a:lnSpc>
                <a:spcPct val="90000"/>
              </a:lnSpc>
            </a:pPr>
            <a:r>
              <a:rPr lang="en-US" sz="2400" smtClean="0"/>
              <a:t>Lausanne transport agreed to </a:t>
            </a:r>
            <a:br>
              <a:rPr lang="en-US" sz="2400" smtClean="0"/>
            </a:br>
            <a:r>
              <a:rPr lang="en-US" sz="2400" smtClean="0"/>
              <a:t>install sensors on buses</a:t>
            </a:r>
          </a:p>
        </p:txBody>
      </p:sp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1200" y="1828800"/>
            <a:ext cx="33528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4343400"/>
            <a:ext cx="3352800" cy="223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climaps_graph.jpg"/>
          <p:cNvPicPr>
            <a:picLocks noChangeAspect="1" noChangeArrowheads="1"/>
          </p:cNvPicPr>
          <p:nvPr/>
        </p:nvPicPr>
        <p:blipFill>
          <a:blip r:embed="rId4"/>
          <a:srcRect t="12369"/>
          <a:stretch>
            <a:fillRect/>
          </a:stretch>
        </p:blipFill>
        <p:spPr bwMode="auto">
          <a:xfrm>
            <a:off x="5773738" y="1828800"/>
            <a:ext cx="3370262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7" name="Rectangle 6"/>
          <p:cNvSpPr>
            <a:spLocks noChangeArrowheads="1"/>
          </p:cNvSpPr>
          <p:nvPr/>
        </p:nvSpPr>
        <p:spPr bwMode="auto">
          <a:xfrm>
            <a:off x="609600" y="6488113"/>
            <a:ext cx="4572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orbel" pitchFamily="34" charset="0"/>
              </a:rPr>
              <a:t>*Institute  of Social and Preventive Medicine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/>
          </p:cNvSpPr>
          <p:nvPr>
            <p:ph type="title"/>
          </p:nvPr>
        </p:nvSpPr>
        <p:spPr bwMode="auto">
          <a:xfrm>
            <a:off x="76200" y="0"/>
            <a:ext cx="7772400" cy="91440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Community Sensing</a:t>
            </a:r>
          </a:p>
        </p:txBody>
      </p:sp>
      <p:sp>
        <p:nvSpPr>
          <p:cNvPr id="44035" name="Rectangle 3"/>
          <p:cNvSpPr>
            <a:spLocks noGrp="1"/>
          </p:cNvSpPr>
          <p:nvPr>
            <p:ph type="body" idx="1"/>
          </p:nvPr>
        </p:nvSpPr>
        <p:spPr>
          <a:xfrm>
            <a:off x="152400" y="838200"/>
            <a:ext cx="8534400" cy="4572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600" smtClean="0"/>
              <a:t>Several small-, micro-, or potentially even nano-scale sensors participating in an open “opt-in” model</a:t>
            </a:r>
          </a:p>
          <a:p>
            <a:pPr>
              <a:lnSpc>
                <a:spcPct val="80000"/>
              </a:lnSpc>
            </a:pPr>
            <a:r>
              <a:rPr lang="en-US" sz="2600" smtClean="0"/>
              <a:t>Advocates microscopic monitoring of the environment</a:t>
            </a:r>
          </a:p>
          <a:p>
            <a:pPr>
              <a:lnSpc>
                <a:spcPct val="80000"/>
              </a:lnSpc>
            </a:pPr>
            <a:r>
              <a:rPr lang="en-US" sz="2600" smtClean="0"/>
              <a:t>Several observations</a:t>
            </a:r>
          </a:p>
          <a:p>
            <a:pPr lvl="1">
              <a:lnSpc>
                <a:spcPct val="80000"/>
              </a:lnSpc>
            </a:pPr>
            <a:r>
              <a:rPr lang="en-US" sz="2200" smtClean="0"/>
              <a:t>Ownership and participation (private/public sensors)</a:t>
            </a:r>
          </a:p>
          <a:p>
            <a:pPr lvl="1">
              <a:lnSpc>
                <a:spcPct val="80000"/>
              </a:lnSpc>
            </a:pPr>
            <a:r>
              <a:rPr lang="en-US" sz="2200" smtClean="0"/>
              <a:t>Heterogeneity of equipments</a:t>
            </a:r>
          </a:p>
          <a:p>
            <a:pPr lvl="1">
              <a:lnSpc>
                <a:spcPct val="80000"/>
              </a:lnSpc>
            </a:pPr>
            <a:r>
              <a:rPr lang="en-US" sz="2200" smtClean="0"/>
              <a:t>Data Sampling (users invest power resources; frequent sampling is infeasible)</a:t>
            </a:r>
          </a:p>
          <a:p>
            <a:pPr lvl="1">
              <a:lnSpc>
                <a:spcPct val="80000"/>
              </a:lnSpc>
            </a:pPr>
            <a:r>
              <a:rPr lang="en-US" sz="2200" smtClean="0"/>
              <a:t>Mobility: un controlled/ semi controlled</a:t>
            </a:r>
          </a:p>
          <a:p>
            <a:pPr lvl="1">
              <a:lnSpc>
                <a:spcPct val="80000"/>
              </a:lnSpc>
            </a:pPr>
            <a:r>
              <a:rPr lang="en-US" sz="2200" smtClean="0"/>
              <a:t>Reliability</a:t>
            </a:r>
          </a:p>
          <a:p>
            <a:pPr lvl="1">
              <a:lnSpc>
                <a:spcPct val="80000"/>
              </a:lnSpc>
            </a:pPr>
            <a:r>
              <a:rPr lang="en-US" sz="2200" smtClean="0"/>
              <a:t>Trust-worthiness</a:t>
            </a:r>
          </a:p>
          <a:p>
            <a:pPr lvl="1">
              <a:lnSpc>
                <a:spcPct val="80000"/>
              </a:lnSpc>
            </a:pPr>
            <a:r>
              <a:rPr lang="en-US" sz="2200" smtClean="0"/>
              <a:t>Privacy</a:t>
            </a:r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228600" y="5562600"/>
            <a:ext cx="87630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b="1" i="1">
                <a:solidFill>
                  <a:schemeClr val="bg1"/>
                </a:solidFill>
              </a:rPr>
              <a:t>Community sensing faces substantial technical challenges to scale up from isolated, well controlled, small-user-base trials to an open and scalable infrastructure.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/>
          </p:cNvSpPr>
          <p:nvPr>
            <p:ph type="title"/>
          </p:nvPr>
        </p:nvSpPr>
        <p:spPr bwMode="auto">
          <a:xfrm>
            <a:off x="228600" y="76200"/>
            <a:ext cx="8458200" cy="91440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sz="3600" dirty="0" smtClean="0"/>
              <a:t>Towards </a:t>
            </a:r>
            <a:r>
              <a:rPr lang="en-US" sz="3600" b="1" u="sng" dirty="0" smtClean="0"/>
              <a:t>Sustainable</a:t>
            </a:r>
            <a:r>
              <a:rPr lang="en-US" sz="3600" dirty="0" smtClean="0"/>
              <a:t> Community Sensing</a:t>
            </a:r>
            <a:endParaRPr lang="en-US" sz="2800" dirty="0" smtClean="0"/>
          </a:p>
        </p:txBody>
      </p:sp>
      <p:sp>
        <p:nvSpPr>
          <p:cNvPr id="41987" name="Rectangle 3"/>
          <p:cNvSpPr>
            <a:spLocks noGrp="1"/>
          </p:cNvSpPr>
          <p:nvPr>
            <p:ph type="body" idx="1"/>
          </p:nvPr>
        </p:nvSpPr>
        <p:spPr>
          <a:xfrm>
            <a:off x="533400" y="1371600"/>
            <a:ext cx="8305800" cy="4572000"/>
          </a:xfrm>
        </p:spPr>
        <p:txBody>
          <a:bodyPr/>
          <a:lstStyle/>
          <a:p>
            <a:r>
              <a:rPr lang="en-US" sz="2600" smtClean="0"/>
              <a:t>Community sensing networks, in order to be widely deployable and sustainable, need to follow utilitarian approaches towards sensing and data management</a:t>
            </a:r>
          </a:p>
          <a:p>
            <a:pPr lvl="1"/>
            <a:r>
              <a:rPr lang="en-US" sz="2200" smtClean="0"/>
              <a:t>Unlike traditional environment sensing principles</a:t>
            </a:r>
          </a:p>
          <a:p>
            <a:endParaRPr lang="en-US" sz="2600" smtClean="0"/>
          </a:p>
          <a:p>
            <a:r>
              <a:rPr lang="en-US" sz="2600" smtClean="0"/>
              <a:t>Utilitarian approaches</a:t>
            </a:r>
          </a:p>
          <a:p>
            <a:pPr lvl="1"/>
            <a:r>
              <a:rPr lang="en-US" sz="2200" smtClean="0"/>
              <a:t>models </a:t>
            </a:r>
            <a:r>
              <a:rPr lang="en-US" sz="2200" i="1" smtClean="0"/>
              <a:t>utility </a:t>
            </a:r>
            <a:r>
              <a:rPr lang="en-US" sz="2200" smtClean="0"/>
              <a:t>of data being produced and consumed</a:t>
            </a:r>
          </a:p>
          <a:p>
            <a:pPr lvl="1"/>
            <a:r>
              <a:rPr lang="en-US" sz="2200" smtClean="0"/>
              <a:t>Uses </a:t>
            </a:r>
            <a:r>
              <a:rPr lang="en-US" sz="2200" i="1" smtClean="0"/>
              <a:t>utility </a:t>
            </a:r>
            <a:r>
              <a:rPr lang="en-US" sz="2200" smtClean="0"/>
              <a:t>to control data production</a:t>
            </a:r>
          </a:p>
          <a:p>
            <a:pPr lvl="1"/>
            <a:endParaRPr lang="en-US" sz="2200" smtClean="0"/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304800" y="5181600"/>
            <a:ext cx="8610600" cy="1219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b="1" i="1">
                <a:solidFill>
                  <a:schemeClr val="bg1"/>
                </a:solidFill>
              </a:rPr>
              <a:t>The environment should be spatially and temporally sampled (and visualized) only at the rate necessary, and not necessarily at the rate to reconstruct the underlying phenomenon.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Oval 2"/>
          <p:cNvSpPr>
            <a:spLocks noChangeArrowheads="1"/>
          </p:cNvSpPr>
          <p:nvPr/>
        </p:nvSpPr>
        <p:spPr bwMode="auto">
          <a:xfrm>
            <a:off x="76200" y="2286000"/>
            <a:ext cx="2667000" cy="22098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>
                <a:latin typeface="Tahoma" pitchFamily="34" charset="0"/>
                <a:cs typeface="Tahoma" pitchFamily="34" charset="0"/>
              </a:rPr>
              <a:t>Mobile Sensors (Cell phones, vehicle mounted gas sensors, GPS from cars etc)</a:t>
            </a:r>
          </a:p>
        </p:txBody>
      </p:sp>
      <p:sp>
        <p:nvSpPr>
          <p:cNvPr id="43011" name="Oval 3"/>
          <p:cNvSpPr>
            <a:spLocks noChangeArrowheads="1"/>
          </p:cNvSpPr>
          <p:nvPr/>
        </p:nvSpPr>
        <p:spPr bwMode="auto">
          <a:xfrm>
            <a:off x="6400800" y="2286000"/>
            <a:ext cx="2667000" cy="22098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>
                <a:latin typeface="Tahoma" pitchFamily="34" charset="0"/>
                <a:cs typeface="Tahoma" pitchFamily="34" charset="0"/>
              </a:rPr>
              <a:t>Decision Making</a:t>
            </a:r>
          </a:p>
        </p:txBody>
      </p:sp>
      <p:sp>
        <p:nvSpPr>
          <p:cNvPr id="43012" name="AutoShape 4"/>
          <p:cNvSpPr>
            <a:spLocks noChangeArrowheads="1"/>
          </p:cNvSpPr>
          <p:nvPr/>
        </p:nvSpPr>
        <p:spPr bwMode="auto">
          <a:xfrm>
            <a:off x="1219200" y="228600"/>
            <a:ext cx="7239000" cy="2057400"/>
          </a:xfrm>
          <a:prstGeom prst="curvedDownArrow">
            <a:avLst>
              <a:gd name="adj1" fmla="val 4170"/>
              <a:gd name="adj2" fmla="val 72521"/>
              <a:gd name="adj3" fmla="val 857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2551113" y="1006475"/>
            <a:ext cx="468788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 i="1">
                <a:latin typeface="Tahoma" pitchFamily="34" charset="0"/>
                <a:cs typeface="Tahoma" pitchFamily="34" charset="0"/>
              </a:rPr>
              <a:t>Sensed Data </a:t>
            </a:r>
            <a:r>
              <a:rPr lang="en-US" sz="2400" i="1">
                <a:latin typeface="Tahoma" pitchFamily="34" charset="0"/>
                <a:cs typeface="Tahoma" pitchFamily="34" charset="0"/>
                <a:sym typeface="Wingdings" pitchFamily="2" charset="2"/>
              </a:rPr>
              <a:t> Basis for decision</a:t>
            </a:r>
          </a:p>
          <a:p>
            <a:pPr algn="ctr"/>
            <a:r>
              <a:rPr lang="en-US" sz="2400" i="1">
                <a:latin typeface="Tahoma" pitchFamily="34" charset="0"/>
                <a:cs typeface="Tahoma" pitchFamily="34" charset="0"/>
                <a:sym typeface="Wingdings" pitchFamily="2" charset="2"/>
              </a:rPr>
              <a:t> making</a:t>
            </a:r>
            <a:endParaRPr lang="en-US" sz="2400" i="1">
              <a:latin typeface="Tahoma" pitchFamily="34" charset="0"/>
              <a:cs typeface="Tahoma" pitchFamily="34" charset="0"/>
            </a:endParaRPr>
          </a:p>
        </p:txBody>
      </p:sp>
      <p:sp>
        <p:nvSpPr>
          <p:cNvPr id="43014" name="AutoShape 6"/>
          <p:cNvSpPr>
            <a:spLocks noChangeArrowheads="1"/>
          </p:cNvSpPr>
          <p:nvPr/>
        </p:nvSpPr>
        <p:spPr bwMode="auto">
          <a:xfrm rot="10800000">
            <a:off x="533400" y="4495800"/>
            <a:ext cx="7315200" cy="2057400"/>
          </a:xfrm>
          <a:prstGeom prst="curvedDownArrow">
            <a:avLst>
              <a:gd name="adj1" fmla="val 4214"/>
              <a:gd name="adj2" fmla="val 73284"/>
              <a:gd name="adj3" fmla="val 857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015" name="Text Box 7"/>
          <p:cNvSpPr txBox="1">
            <a:spLocks noChangeArrowheads="1"/>
          </p:cNvSpPr>
          <p:nvPr/>
        </p:nvSpPr>
        <p:spPr bwMode="auto">
          <a:xfrm>
            <a:off x="2057400" y="5330825"/>
            <a:ext cx="46053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 i="1">
                <a:latin typeface="Tahoma" pitchFamily="34" charset="0"/>
                <a:cs typeface="Tahoma" pitchFamily="34" charset="0"/>
              </a:rPr>
              <a:t>Utility Feedback </a:t>
            </a:r>
            <a:r>
              <a:rPr lang="en-US" sz="2400" i="1">
                <a:latin typeface="Tahoma" pitchFamily="34" charset="0"/>
                <a:cs typeface="Tahoma" pitchFamily="34" charset="0"/>
                <a:sym typeface="Wingdings" pitchFamily="2" charset="2"/>
              </a:rPr>
              <a:t> Incentive for </a:t>
            </a:r>
          </a:p>
          <a:p>
            <a:pPr algn="ctr"/>
            <a:r>
              <a:rPr lang="en-US" sz="2400" i="1">
                <a:latin typeface="Tahoma" pitchFamily="34" charset="0"/>
                <a:cs typeface="Tahoma" pitchFamily="34" charset="0"/>
                <a:sym typeface="Wingdings" pitchFamily="2" charset="2"/>
              </a:rPr>
              <a:t>Sensing</a:t>
            </a:r>
            <a:endParaRPr lang="en-US" sz="2400" i="1">
              <a:latin typeface="Tahoma" pitchFamily="34" charset="0"/>
              <a:cs typeface="Tahoma" pitchFamily="34" charset="0"/>
            </a:endParaRPr>
          </a:p>
        </p:txBody>
      </p:sp>
      <p:sp>
        <p:nvSpPr>
          <p:cNvPr id="43016" name="Rectangle 8"/>
          <p:cNvSpPr>
            <a:spLocks noChangeArrowheads="1"/>
          </p:cNvSpPr>
          <p:nvPr/>
        </p:nvSpPr>
        <p:spPr bwMode="auto">
          <a:xfrm>
            <a:off x="0" y="0"/>
            <a:ext cx="9144000" cy="67056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017" name="Line 9"/>
          <p:cNvSpPr>
            <a:spLocks noChangeShapeType="1"/>
          </p:cNvSpPr>
          <p:nvPr/>
        </p:nvSpPr>
        <p:spPr bwMode="auto">
          <a:xfrm>
            <a:off x="4572000" y="0"/>
            <a:ext cx="0" cy="6705600"/>
          </a:xfrm>
          <a:prstGeom prst="line">
            <a:avLst/>
          </a:prstGeom>
          <a:noFill/>
          <a:ln w="12700">
            <a:solidFill>
              <a:schemeClr val="tx1"/>
            </a:solidFill>
            <a:prstDash val="lg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3018" name="Rectangle 10"/>
          <p:cNvSpPr>
            <a:spLocks noChangeArrowheads="1"/>
          </p:cNvSpPr>
          <p:nvPr/>
        </p:nvSpPr>
        <p:spPr bwMode="auto">
          <a:xfrm>
            <a:off x="76200" y="685800"/>
            <a:ext cx="2895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 sz="1400" i="1">
              <a:cs typeface="Arial" charset="0"/>
            </a:endParaRPr>
          </a:p>
          <a:p>
            <a:r>
              <a:rPr lang="en-US" sz="1400" i="1">
                <a:cs typeface="Arial" charset="0"/>
              </a:rPr>
              <a:t>- Private and public sensors</a:t>
            </a:r>
          </a:p>
          <a:p>
            <a:pPr>
              <a:buFontTx/>
              <a:buChar char="-"/>
            </a:pPr>
            <a:r>
              <a:rPr lang="en-US" sz="1400" i="1">
                <a:cs typeface="Arial" charset="0"/>
              </a:rPr>
              <a:t> Uncontrolled mobility</a:t>
            </a:r>
          </a:p>
          <a:p>
            <a:pPr>
              <a:buFontTx/>
              <a:buChar char="-"/>
            </a:pPr>
            <a:r>
              <a:rPr lang="en-US" sz="1400" i="1">
                <a:cs typeface="Arial" charset="0"/>
              </a:rPr>
              <a:t>Heterogeneous sensors</a:t>
            </a:r>
          </a:p>
          <a:p>
            <a:pPr>
              <a:buFontTx/>
              <a:buChar char="-"/>
            </a:pPr>
            <a:r>
              <a:rPr lang="en-US" sz="1400" i="1">
                <a:cs typeface="Arial" charset="0"/>
              </a:rPr>
              <a:t>Unreliable, privacy-sensitive</a:t>
            </a:r>
          </a:p>
        </p:txBody>
      </p:sp>
      <p:sp>
        <p:nvSpPr>
          <p:cNvPr id="43019" name="Rectangle 11"/>
          <p:cNvSpPr>
            <a:spLocks noChangeArrowheads="1"/>
          </p:cNvSpPr>
          <p:nvPr/>
        </p:nvSpPr>
        <p:spPr bwMode="auto">
          <a:xfrm>
            <a:off x="6553200" y="4648200"/>
            <a:ext cx="2667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buFontTx/>
              <a:buChar char="-"/>
            </a:pPr>
            <a:r>
              <a:rPr lang="en-US" sz="1600" i="1">
                <a:cs typeface="Arial" charset="0"/>
              </a:rPr>
              <a:t>Application/community  demands</a:t>
            </a:r>
          </a:p>
          <a:p>
            <a:pPr>
              <a:buFontTx/>
              <a:buChar char="-"/>
            </a:pPr>
            <a:r>
              <a:rPr lang="en-US" sz="1600" i="1">
                <a:cs typeface="Arial" charset="0"/>
              </a:rPr>
              <a:t>Available spatio-temporal distributions, deviations</a:t>
            </a:r>
          </a:p>
          <a:p>
            <a:pPr>
              <a:buFontTx/>
              <a:buChar char="-"/>
            </a:pPr>
            <a:r>
              <a:rPr lang="en-US" sz="1600" i="1">
                <a:cs typeface="Arial" charset="0"/>
              </a:rPr>
              <a:t>Error handling</a:t>
            </a:r>
          </a:p>
          <a:p>
            <a:pPr>
              <a:buFontTx/>
              <a:buChar char="-"/>
            </a:pPr>
            <a:r>
              <a:rPr lang="en-US" sz="1600" i="1">
                <a:cs typeface="Arial" charset="0"/>
              </a:rPr>
              <a:t>Energy efficiency</a:t>
            </a:r>
          </a:p>
          <a:p>
            <a:pPr>
              <a:buFontTx/>
              <a:buChar char="-"/>
            </a:pPr>
            <a:r>
              <a:rPr lang="en-US" sz="1600" i="1">
                <a:cs typeface="Arial" charset="0"/>
              </a:rPr>
              <a:t>Data Management costs</a:t>
            </a:r>
          </a:p>
          <a:p>
            <a:pPr>
              <a:buFontTx/>
              <a:buChar char="-"/>
            </a:pPr>
            <a:r>
              <a:rPr lang="en-US" sz="1600" i="1">
                <a:cs typeface="Arial" charset="0"/>
              </a:rPr>
              <a:t>Privacy, trust, reputation</a:t>
            </a:r>
          </a:p>
        </p:txBody>
      </p:sp>
      <p:sp>
        <p:nvSpPr>
          <p:cNvPr id="43020" name="AutoShape 12"/>
          <p:cNvSpPr>
            <a:spLocks noChangeArrowheads="1"/>
          </p:cNvSpPr>
          <p:nvPr/>
        </p:nvSpPr>
        <p:spPr bwMode="auto">
          <a:xfrm>
            <a:off x="0" y="533400"/>
            <a:ext cx="4572000" cy="228600"/>
          </a:xfrm>
          <a:prstGeom prst="leftRightArrow">
            <a:avLst>
              <a:gd name="adj1" fmla="val 50000"/>
              <a:gd name="adj2" fmla="val 74352"/>
            </a:avLst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021" name="Rectangle 13"/>
          <p:cNvSpPr>
            <a:spLocks noChangeArrowheads="1"/>
          </p:cNvSpPr>
          <p:nvPr/>
        </p:nvSpPr>
        <p:spPr bwMode="auto">
          <a:xfrm>
            <a:off x="457200" y="76200"/>
            <a:ext cx="3657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b="1">
                <a:cs typeface="Arial" charset="0"/>
              </a:rPr>
              <a:t>Sensor Infrastructure</a:t>
            </a:r>
          </a:p>
        </p:txBody>
      </p:sp>
      <p:sp>
        <p:nvSpPr>
          <p:cNvPr id="43022" name="Rectangle 14"/>
          <p:cNvSpPr>
            <a:spLocks noChangeArrowheads="1"/>
          </p:cNvSpPr>
          <p:nvPr/>
        </p:nvSpPr>
        <p:spPr bwMode="auto">
          <a:xfrm>
            <a:off x="4876800" y="152400"/>
            <a:ext cx="3657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b="1">
                <a:cs typeface="Arial" charset="0"/>
              </a:rPr>
              <a:t>Application, Middleware, Management Infrastructure</a:t>
            </a:r>
          </a:p>
        </p:txBody>
      </p:sp>
      <p:sp>
        <p:nvSpPr>
          <p:cNvPr id="43023" name="AutoShape 15"/>
          <p:cNvSpPr>
            <a:spLocks noChangeArrowheads="1"/>
          </p:cNvSpPr>
          <p:nvPr/>
        </p:nvSpPr>
        <p:spPr bwMode="auto">
          <a:xfrm>
            <a:off x="4572000" y="533400"/>
            <a:ext cx="4572000" cy="228600"/>
          </a:xfrm>
          <a:prstGeom prst="leftRightArrow">
            <a:avLst>
              <a:gd name="adj1" fmla="val 50000"/>
              <a:gd name="adj2" fmla="val 74352"/>
            </a:avLst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024" name="Rectangle 16"/>
          <p:cNvSpPr>
            <a:spLocks noChangeArrowheads="1"/>
          </p:cNvSpPr>
          <p:nvPr/>
        </p:nvSpPr>
        <p:spPr bwMode="auto">
          <a:xfrm>
            <a:off x="152400" y="5943600"/>
            <a:ext cx="1828800" cy="685800"/>
          </a:xfrm>
          <a:prstGeom prst="rect">
            <a:avLst/>
          </a:prstGeom>
          <a:solidFill>
            <a:schemeClr val="accent1">
              <a:alpha val="2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b="1" i="1"/>
              <a:t>OpenSense Cycle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7772400" cy="91440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Realizing the vision..</a:t>
            </a:r>
          </a:p>
        </p:txBody>
      </p:sp>
      <p:sp>
        <p:nvSpPr>
          <p:cNvPr id="45059" name="Rectangle 3"/>
          <p:cNvSpPr>
            <a:spLocks noGrp="1"/>
          </p:cNvSpPr>
          <p:nvPr>
            <p:ph type="body" idx="1"/>
          </p:nvPr>
        </p:nvSpPr>
        <p:spPr>
          <a:xfrm>
            <a:off x="228600" y="2438400"/>
            <a:ext cx="3962400" cy="3581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smtClean="0"/>
              <a:t>Sensing Model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Data Management Model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Error Handling Model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Energy Management Model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Privacy and Reputation Model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Application Demand Model</a:t>
            </a:r>
          </a:p>
        </p:txBody>
      </p:sp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0" y="2590800"/>
            <a:ext cx="48768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304800" y="914400"/>
            <a:ext cx="8534400" cy="129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b="1" i="1">
                <a:solidFill>
                  <a:schemeClr val="bg1"/>
                </a:solidFill>
              </a:rPr>
              <a:t>1. Framework needs to consider several dimensions of the geosensory eco-system to model the utility of data produced and consumed</a:t>
            </a:r>
          </a:p>
          <a:p>
            <a:r>
              <a:rPr lang="en-US" b="1" i="1">
                <a:solidFill>
                  <a:schemeClr val="bg1"/>
                </a:solidFill>
              </a:rPr>
              <a:t>2. Decentralized control system for utility-driven management of the network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6819</TotalTime>
  <Words>562</Words>
  <Application>Microsoft Office PowerPoint</Application>
  <PresentationFormat>On-screen Show (4:3)</PresentationFormat>
  <Paragraphs>121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Metro</vt:lpstr>
      <vt:lpstr>OpenSense Open Community Driven sensing of  the Environment</vt:lpstr>
      <vt:lpstr>OpenSense Vision</vt:lpstr>
      <vt:lpstr>Basic Sensing Infrastructure</vt:lpstr>
      <vt:lpstr>Overall Goal</vt:lpstr>
      <vt:lpstr>Users and Deployments</vt:lpstr>
      <vt:lpstr>Community Sensing</vt:lpstr>
      <vt:lpstr>Towards Sustainable Community Sensing</vt:lpstr>
      <vt:lpstr>Slide 8</vt:lpstr>
      <vt:lpstr>Realizing the vision..</vt:lpstr>
      <vt:lpstr>Management of the Cycle</vt:lpstr>
      <vt:lpstr>On going work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OpenSense</dc:title>
  <dc:creator>Aberer Karl</dc:creator>
  <cp:lastModifiedBy>Ram</cp:lastModifiedBy>
  <cp:revision>147</cp:revision>
  <dcterms:created xsi:type="dcterms:W3CDTF">2006-08-16T00:00:00Z</dcterms:created>
  <dcterms:modified xsi:type="dcterms:W3CDTF">2010-10-28T19:02:55Z</dcterms:modified>
</cp:coreProperties>
</file>